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kzidenz-Grotesk Bold" panose="02000803050000020004" pitchFamily="2" charset="0"/>
      <p:regular r:id="rId15"/>
      <p:bold r:id="rId16"/>
    </p:embeddedFont>
    <p:embeddedFont>
      <p:font typeface="Aptos" panose="020B0004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rollo Playscript" pitchFamily="2" charset="0"/>
      <p:regular r:id="rId25"/>
    </p:embeddedFont>
    <p:embeddedFont>
      <p:font typeface="Chewy" panose="02000000000000000000" pitchFamily="2" charset="0"/>
      <p:regular r:id="rId26"/>
    </p:embeddedFont>
    <p:embeddedFont>
      <p:font typeface="Cinzel Bold" pitchFamily="2" charset="0"/>
      <p:regular r:id="rId27"/>
      <p:bold r:id="rId28"/>
    </p:embeddedFont>
    <p:embeddedFont>
      <p:font typeface="Glacial Indifference" pitchFamily="2" charset="0"/>
      <p:regular r:id="rId29"/>
    </p:embeddedFont>
    <p:embeddedFont>
      <p:font typeface="Glacial Indifference Bold" pitchFamily="2" charset="0"/>
      <p:regular r:id="rId30"/>
      <p:bold r:id="rId31"/>
    </p:embeddedFont>
    <p:embeddedFont>
      <p:font typeface="Lazydog" pitchFamily="2" charset="0"/>
      <p:regular r:id="rId32"/>
    </p:embeddedFont>
    <p:embeddedFont>
      <p:font typeface="League Spartan" pitchFamily="2" charset="0"/>
      <p:regular r:id="rId33"/>
      <p:bold r:id="rId34"/>
    </p:embeddedFont>
    <p:embeddedFont>
      <p:font typeface="Noticia Text Bold" panose="02000803060000020004" pitchFamily="2" charset="0"/>
      <p:regular r:id="rId35"/>
      <p:bold r:id="rId36"/>
    </p:embeddedFont>
    <p:embeddedFont>
      <p:font typeface="Studly" pitchFamily="2" charset="0"/>
      <p:regular r:id="rId37"/>
    </p:embeddedFont>
    <p:embeddedFont>
      <p:font typeface="Vollkorn" pitchFamily="2" charset="0"/>
      <p:regular r:id="rId38"/>
    </p:embeddedFont>
    <p:embeddedFont>
      <p:font typeface="Vollkorn Bold" pitchFamily="2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36DA"/>
    <a:srgbClr val="C554A0"/>
    <a:srgbClr val="F257D9"/>
    <a:srgbClr val="FF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37" autoAdjust="0"/>
    <p:restoredTop sz="72804" autoAdjust="0"/>
  </p:normalViewPr>
  <p:slideViewPr>
    <p:cSldViewPr>
      <p:cViewPr>
        <p:scale>
          <a:sx n="73" d="100"/>
          <a:sy n="73" d="100"/>
        </p:scale>
        <p:origin x="1480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1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Good evening everyone.  I am Randal Chan and I am joined by my fellow groupmates.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As computer science students, we share the same headache.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(Click) We have </a:t>
            </a:r>
            <a:r>
              <a:rPr lang="en-HK" sz="1800" kern="100" dirty="0" err="1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ChatGPT</a:t>
            </a: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now but sometimes it fails badly especially for unseen tasks.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Our team’s motivation is thus to integrate synthetic data into the NLP instruction tuning model, study its impact and to alleviate this common headache.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228600"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10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In final remark, there are limitations on our work.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Firstly, the SUPER benchmark using metric like EM may not be perfect to measure performance of complex task.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Secondly, our model is also prone to hallucination issue.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Additionally, the exact cause by which synthetic dataset improve NLP model might requires further deliberation.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11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In any cases,  it is very promising to know, we as students who just learnt NLP for 10 weeks, can contribute to the existing NLP community.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Let me cite a familiar quote from assignment 1 to end this presentation.   Thank you very much.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179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6440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2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Here is the outline of presentation.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We will start by discussing the reference paper.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Then, we will highlight our objective and hypothesis; followed by the methodology and implementation.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Finally, we will present the result and engage a brief discussion.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3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Our reference paper “supernatural instruction” was released a year ago.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It introduced the "Super-Nat" benchmark which contains more than 1,600 NLP tasks for evaluating model on handling diverse tasks.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Secondly, the paper developed Tk-instruct model.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Tk-Instruct was developed on T5 model, and they introduced in-context instruction to their dataset for fine-tuning.  The model outperformed the pretrained LMs like GPT on Super-Nat benchmark.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4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Tk-Instruct model looks perfect to be our baseline.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If we can develop a variant model with comparable performance, it would be impressive. 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But Think about this: Tk-instruct was built with a team of top-scholars who had spent a year collecting a dataset from 88 people before fine-tuning.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[Click, photo] and apparently we have some cost and time constraint to compete with human resource.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So, we decided to go with machine.  Our objective is to integrate the synthetic data into SUPER dataset, study its impact comparing to the model trained with human annotated data.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We hypothesised that synthetic data may bring “new element” to the original model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234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5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For a synthetic dataset that is open to the public, with diverse tasks and instruction tuning concept, we identified a dataset created by Stanford called Alpaca.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It consists of 52K instructions following demonstrations and more importantly it is cheap.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bottom left is an example of Alpaca Data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6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For implementation, we used the pretrained T5 Model like Tk-instruct.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We prepared two pre-processed dataset for training.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first is the raw Alpaca dataset, at the top – which is raw because it is without using in-context instruction format like Tk.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second dataset involved converting raw Alpaca into the Tk-format by providing clear framework like “definition”.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Finally, we integrated these two pre-processed datasets with SUPER dataset; evaluated and analysed the resulting models.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7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Let’s now examine the results based on SUPER benchmark.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first row represents the reproduced model, followed by our model integrating raw Alpaca and the model integrating formatted Alpaca with Tk-</a:t>
            </a:r>
            <a:r>
              <a:rPr lang="en-HK" sz="1800" kern="100" dirty="0" err="1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instrct</a:t>
            </a: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 format.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We observed that integrating raw Alpaca harmed the model performance.   One possible reason is that the difference in format may cause confusion during training.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Symbol" pitchFamily="2" charset="2"/>
              <a:buChar char=""/>
              <a:tabLst/>
              <a:defRPr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However, integrating formatted Alpaca data improved the model performance.  Aligning with our hypothesis, machine-made data may actually bring "new element" in handling diverse tasks.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228600"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8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To gain more insight(s), we compared the performance with baseline model based task type.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The top rows are tasks where the integrated model improved and the bottom rows show tasks where performance worsened.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Overall, we observed improvement in tasks involving understanding long context like task 232.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However, we also noted a weakened performance in textual entailment tasks like task 200, possibly due to the hallucination issues in the synthetic dataset.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228600" algn="just">
              <a:lnSpc>
                <a:spcPct val="115000"/>
              </a:lnSpc>
              <a:spcAft>
                <a:spcPts val="800"/>
              </a:spcAft>
            </a:pPr>
            <a:r>
              <a:rPr lang="en-HK" sz="1800" b="1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Slide 9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In addition to performance analysis, we studied the character of our robot and found that our robot tends to be long-winded, providing longer output in tasks where it had performed better.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HK" sz="1800" kern="100" dirty="0">
                <a:effectLst/>
                <a:latin typeface="Times New Roman" panose="02020603050405020304" pitchFamily="18" charset="0"/>
                <a:ea typeface="PMingLiU" panose="02020500000000000000" pitchFamily="18" charset="-120"/>
                <a:cs typeface="Times New Roman" panose="02020603050405020304" pitchFamily="18" charset="0"/>
              </a:rPr>
              <a:t>For instance, in open-end questions that required refining input, our model excelled with this characteristic.  This suggests being long-winded may not always be a disadvantage.  </a:t>
            </a:r>
            <a:endParaRPr lang="en-HK" sz="1800" kern="100" dirty="0">
              <a:effectLst/>
              <a:latin typeface="Aptos" panose="020B0004020202020204" pitchFamily="34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11" Type="http://schemas.openxmlformats.org/officeDocument/2006/relationships/image" Target="../media/image59.svg"/><Relationship Id="rId5" Type="http://schemas.openxmlformats.org/officeDocument/2006/relationships/image" Target="../media/image53.pn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4" Type="http://schemas.openxmlformats.org/officeDocument/2006/relationships/image" Target="../media/image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59726" y="-2850555"/>
            <a:ext cx="5575847" cy="4607044"/>
          </a:xfrm>
          <a:custGeom>
            <a:avLst/>
            <a:gdLst/>
            <a:ahLst/>
            <a:cxnLst/>
            <a:rect l="l" t="t" r="r" b="b"/>
            <a:pathLst>
              <a:path w="5575847" h="4607044">
                <a:moveTo>
                  <a:pt x="0" y="0"/>
                </a:moveTo>
                <a:lnTo>
                  <a:pt x="5575847" y="0"/>
                </a:lnTo>
                <a:lnTo>
                  <a:pt x="5575847" y="4607044"/>
                </a:lnTo>
                <a:lnTo>
                  <a:pt x="0" y="4607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343572" y="6537046"/>
            <a:ext cx="5976948" cy="6544104"/>
          </a:xfrm>
          <a:custGeom>
            <a:avLst/>
            <a:gdLst/>
            <a:ahLst/>
            <a:cxnLst/>
            <a:rect l="l" t="t" r="r" b="b"/>
            <a:pathLst>
              <a:path w="5976948" h="6544104">
                <a:moveTo>
                  <a:pt x="0" y="0"/>
                </a:moveTo>
                <a:lnTo>
                  <a:pt x="5976948" y="0"/>
                </a:lnTo>
                <a:lnTo>
                  <a:pt x="5976948" y="6544104"/>
                </a:lnTo>
                <a:lnTo>
                  <a:pt x="0" y="6544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215146" y="0"/>
            <a:ext cx="2072854" cy="2072854"/>
          </a:xfrm>
          <a:custGeom>
            <a:avLst/>
            <a:gdLst/>
            <a:ahLst/>
            <a:cxnLst/>
            <a:rect l="l" t="t" r="r" b="b"/>
            <a:pathLst>
              <a:path w="2072854" h="2072854">
                <a:moveTo>
                  <a:pt x="0" y="0"/>
                </a:moveTo>
                <a:lnTo>
                  <a:pt x="2072854" y="0"/>
                </a:lnTo>
                <a:lnTo>
                  <a:pt x="2072854" y="2072854"/>
                </a:lnTo>
                <a:lnTo>
                  <a:pt x="0" y="2072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47725" y="5322648"/>
            <a:ext cx="8885458" cy="29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strike="noStrike">
                <a:solidFill>
                  <a:srgbClr val="000000"/>
                </a:solidFill>
                <a:latin typeface="Glacial Indifference Bold"/>
              </a:rPr>
              <a:t>Presentation by </a:t>
            </a:r>
            <a:r>
              <a:rPr lang="en-US" sz="2799" u="none" strike="noStrike">
                <a:solidFill>
                  <a:srgbClr val="7D36DA"/>
                </a:solidFill>
                <a:latin typeface="Glacial Indifference Bold"/>
              </a:rPr>
              <a:t>Randal Chan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endParaRPr lang="en-US" sz="2799" u="none" strike="noStrike">
              <a:solidFill>
                <a:srgbClr val="7D36DA"/>
              </a:solidFill>
              <a:latin typeface="Glacial Indifference Bold"/>
            </a:endParaRP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000000"/>
                </a:solidFill>
                <a:latin typeface="Glacial Indifference Bold"/>
              </a:rPr>
              <a:t>Collaborated with 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7D36DA"/>
                </a:solidFill>
                <a:latin typeface="Glacial Indifference Bold"/>
              </a:rPr>
              <a:t>Liang Shihao, Du Yutong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 u="none" strike="noStrike">
                <a:solidFill>
                  <a:srgbClr val="7D36DA"/>
                </a:solidFill>
                <a:latin typeface="Glacial Indifference Bold"/>
              </a:rPr>
              <a:t>Yan Chenjia and LI Jiajun</a:t>
            </a:r>
          </a:p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endParaRPr lang="en-US" sz="2799" u="none" strike="noStrike">
              <a:solidFill>
                <a:srgbClr val="7D36DA"/>
              </a:solidFill>
              <a:latin typeface="Glacial Indifferenc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7725" y="2594689"/>
            <a:ext cx="13095844" cy="1889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League Spartan"/>
              </a:rPr>
              <a:t>Integrating </a:t>
            </a:r>
            <a:r>
              <a:rPr lang="en-US" sz="3600">
                <a:solidFill>
                  <a:srgbClr val="F257D9"/>
                </a:solidFill>
                <a:latin typeface="League Spartan"/>
              </a:rPr>
              <a:t>Synthetic Data</a:t>
            </a:r>
            <a:r>
              <a:rPr lang="en-US" sz="3600">
                <a:solidFill>
                  <a:srgbClr val="000000"/>
                </a:solidFill>
                <a:latin typeface="League Spartan"/>
              </a:rPr>
              <a:t> in NLP Instruction Tuning Model to Improve </a:t>
            </a:r>
            <a:r>
              <a:rPr lang="en-US" sz="3600">
                <a:solidFill>
                  <a:srgbClr val="02B38C"/>
                </a:solidFill>
                <a:latin typeface="League Spartan"/>
              </a:rPr>
              <a:t>Performance in Handling Diverse Tasks </a:t>
            </a:r>
            <a:r>
              <a:rPr lang="en-US" sz="3600">
                <a:solidFill>
                  <a:srgbClr val="000000"/>
                </a:solidFill>
                <a:latin typeface="League Spartan"/>
              </a:rPr>
              <a:t>and</a:t>
            </a:r>
            <a:r>
              <a:rPr lang="en-US" sz="3600">
                <a:solidFill>
                  <a:srgbClr val="02B38C"/>
                </a:solidFill>
                <a:latin typeface="League Spartan"/>
              </a:rPr>
              <a:t> </a:t>
            </a:r>
            <a:r>
              <a:rPr lang="en-US" sz="3600">
                <a:solidFill>
                  <a:srgbClr val="000000"/>
                </a:solidFill>
                <a:latin typeface="League Spartan"/>
              </a:rPr>
              <a:t>Study</a:t>
            </a:r>
            <a:r>
              <a:rPr lang="en-US" sz="3600">
                <a:solidFill>
                  <a:srgbClr val="02B38C"/>
                </a:solidFill>
                <a:latin typeface="League Spartan"/>
              </a:rPr>
              <a:t> </a:t>
            </a:r>
            <a:r>
              <a:rPr lang="en-US" sz="3600">
                <a:solidFill>
                  <a:srgbClr val="000000"/>
                </a:solidFill>
                <a:latin typeface="League Spartan"/>
              </a:rPr>
              <a:t>its</a:t>
            </a:r>
            <a:r>
              <a:rPr lang="en-US" sz="3600">
                <a:solidFill>
                  <a:srgbClr val="02B38C"/>
                </a:solidFill>
                <a:latin typeface="League Spartan"/>
              </a:rPr>
              <a:t> Impact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725" y="9016023"/>
            <a:ext cx="5111018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lacial Indifference"/>
              </a:rPr>
              <a:t>27 November 2023</a:t>
            </a:r>
          </a:p>
        </p:txBody>
      </p:sp>
      <p:pic>
        <p:nvPicPr>
          <p:cNvPr id="1026" name="Picture 2" descr="Chatgpt Meme GIF - Chatgpt Meme - Discover &amp; Share GIFs">
            <a:extLst>
              <a:ext uri="{FF2B5EF4-FFF2-40B4-BE49-F238E27FC236}">
                <a16:creationId xmlns:a16="http://schemas.microsoft.com/office/drawing/2014/main" id="{F1351CFE-31B1-506F-F2FA-7DCA21460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924" y="4428024"/>
            <a:ext cx="9233450" cy="585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16048" y="791404"/>
            <a:ext cx="12648622" cy="228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4"/>
              </a:lnSpc>
            </a:pPr>
            <a:r>
              <a:rPr lang="en-US" sz="8631">
                <a:solidFill>
                  <a:srgbClr val="000000"/>
                </a:solidFill>
                <a:latin typeface="League Spartan"/>
              </a:rPr>
              <a:t>Discussion &amp; Conclusion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5167851" y="-822549"/>
            <a:ext cx="4182898" cy="3456120"/>
          </a:xfrm>
          <a:custGeom>
            <a:avLst/>
            <a:gdLst/>
            <a:ahLst/>
            <a:cxnLst/>
            <a:rect l="l" t="t" r="r" b="b"/>
            <a:pathLst>
              <a:path w="4182898" h="3456120">
                <a:moveTo>
                  <a:pt x="0" y="0"/>
                </a:moveTo>
                <a:lnTo>
                  <a:pt x="4182898" y="0"/>
                </a:lnTo>
                <a:lnTo>
                  <a:pt x="4182898" y="3456119"/>
                </a:lnTo>
                <a:lnTo>
                  <a:pt x="0" y="34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037473" y="7422764"/>
            <a:ext cx="4563121" cy="4996118"/>
          </a:xfrm>
          <a:custGeom>
            <a:avLst/>
            <a:gdLst/>
            <a:ahLst/>
            <a:cxnLst/>
            <a:rect l="l" t="t" r="r" b="b"/>
            <a:pathLst>
              <a:path w="4563121" h="4996118">
                <a:moveTo>
                  <a:pt x="0" y="0"/>
                </a:moveTo>
                <a:lnTo>
                  <a:pt x="4563121" y="0"/>
                </a:lnTo>
                <a:lnTo>
                  <a:pt x="4563121" y="4996118"/>
                </a:lnTo>
                <a:lnTo>
                  <a:pt x="0" y="4996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19689" y="3377316"/>
            <a:ext cx="3312550" cy="2890200"/>
          </a:xfrm>
          <a:custGeom>
            <a:avLst/>
            <a:gdLst/>
            <a:ahLst/>
            <a:cxnLst/>
            <a:rect l="l" t="t" r="r" b="b"/>
            <a:pathLst>
              <a:path w="3312550" h="2890200">
                <a:moveTo>
                  <a:pt x="0" y="0"/>
                </a:moveTo>
                <a:lnTo>
                  <a:pt x="3312550" y="0"/>
                </a:lnTo>
                <a:lnTo>
                  <a:pt x="3312550" y="2890200"/>
                </a:lnTo>
                <a:lnTo>
                  <a:pt x="0" y="2890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133835" y="3188999"/>
            <a:ext cx="2064920" cy="3014481"/>
          </a:xfrm>
          <a:custGeom>
            <a:avLst/>
            <a:gdLst/>
            <a:ahLst/>
            <a:cxnLst/>
            <a:rect l="l" t="t" r="r" b="b"/>
            <a:pathLst>
              <a:path w="2064920" h="3014481">
                <a:moveTo>
                  <a:pt x="0" y="0"/>
                </a:moveTo>
                <a:lnTo>
                  <a:pt x="2064920" y="0"/>
                </a:lnTo>
                <a:lnTo>
                  <a:pt x="2064920" y="3014482"/>
                </a:lnTo>
                <a:lnTo>
                  <a:pt x="0" y="3014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200351" y="3187105"/>
            <a:ext cx="3770469" cy="3016375"/>
          </a:xfrm>
          <a:custGeom>
            <a:avLst/>
            <a:gdLst/>
            <a:ahLst/>
            <a:cxnLst/>
            <a:rect l="l" t="t" r="r" b="b"/>
            <a:pathLst>
              <a:path w="3770469" h="3016375">
                <a:moveTo>
                  <a:pt x="0" y="0"/>
                </a:moveTo>
                <a:lnTo>
                  <a:pt x="3770469" y="0"/>
                </a:lnTo>
                <a:lnTo>
                  <a:pt x="3770469" y="3016376"/>
                </a:lnTo>
                <a:lnTo>
                  <a:pt x="0" y="30163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916048" y="6503918"/>
            <a:ext cx="3461480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257D9"/>
                </a:solidFill>
                <a:latin typeface="Chewy"/>
              </a:rPr>
              <a:t>Evaluation Metric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35555" y="6503918"/>
            <a:ext cx="3461480" cy="54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257D9"/>
                </a:solidFill>
                <a:latin typeface="Chewy"/>
              </a:rPr>
              <a:t>Noise / Hallucination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54845" y="6313418"/>
            <a:ext cx="3461480" cy="110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F257D9"/>
                </a:solidFill>
                <a:latin typeface="Chewy"/>
              </a:rPr>
              <a:t>Machine / Synthetic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9689" y="7289414"/>
            <a:ext cx="3557839" cy="205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Chewy"/>
              </a:rPr>
              <a:t>EM &amp; ROGUE-L may not be perfect to evaluate complex task 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35555" y="7356089"/>
            <a:ext cx="3557839" cy="155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Chewy"/>
              </a:rPr>
              <a:t>Synthetic data may prone to noise &amp; hallucination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54845" y="7356089"/>
            <a:ext cx="3557839" cy="207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</a:pPr>
            <a:r>
              <a:rPr lang="en-US" sz="2899" dirty="0">
                <a:solidFill>
                  <a:srgbClr val="000000"/>
                </a:solidFill>
                <a:latin typeface="Chewy"/>
              </a:rPr>
              <a:t>Uncertain what exactly synthetic dataset can bring to human-data only dataset.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34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42900"/>
            <a:ext cx="18558747" cy="12341567"/>
          </a:xfrm>
          <a:custGeom>
            <a:avLst/>
            <a:gdLst/>
            <a:ahLst/>
            <a:cxnLst/>
            <a:rect l="l" t="t" r="r" b="b"/>
            <a:pathLst>
              <a:path w="18558747" h="12341567">
                <a:moveTo>
                  <a:pt x="0" y="0"/>
                </a:moveTo>
                <a:lnTo>
                  <a:pt x="18558746" y="0"/>
                </a:lnTo>
                <a:lnTo>
                  <a:pt x="18558746" y="12341566"/>
                </a:lnTo>
                <a:lnTo>
                  <a:pt x="0" y="12341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9BF3C-47D7-0E47-65BC-A7145D1D1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491" y="9334500"/>
            <a:ext cx="11028959" cy="95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19689" y="515702"/>
            <a:ext cx="12648622" cy="116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4"/>
              </a:lnSpc>
            </a:pPr>
            <a:r>
              <a:rPr lang="en-US" sz="8631">
                <a:solidFill>
                  <a:srgbClr val="000000"/>
                </a:solidFill>
                <a:latin typeface="League Spartan"/>
              </a:rPr>
              <a:t>Contribution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5167851" y="-822549"/>
            <a:ext cx="4182898" cy="3456120"/>
          </a:xfrm>
          <a:custGeom>
            <a:avLst/>
            <a:gdLst/>
            <a:ahLst/>
            <a:cxnLst/>
            <a:rect l="l" t="t" r="r" b="b"/>
            <a:pathLst>
              <a:path w="4182898" h="3456120">
                <a:moveTo>
                  <a:pt x="0" y="0"/>
                </a:moveTo>
                <a:lnTo>
                  <a:pt x="4182898" y="0"/>
                </a:lnTo>
                <a:lnTo>
                  <a:pt x="4182898" y="3456119"/>
                </a:lnTo>
                <a:lnTo>
                  <a:pt x="0" y="3456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021944" y="7494237"/>
            <a:ext cx="4563121" cy="4996118"/>
          </a:xfrm>
          <a:custGeom>
            <a:avLst/>
            <a:gdLst/>
            <a:ahLst/>
            <a:cxnLst/>
            <a:rect l="l" t="t" r="r" b="b"/>
            <a:pathLst>
              <a:path w="4563121" h="4996118">
                <a:moveTo>
                  <a:pt x="0" y="0"/>
                </a:moveTo>
                <a:lnTo>
                  <a:pt x="4563121" y="0"/>
                </a:lnTo>
                <a:lnTo>
                  <a:pt x="4563121" y="4996118"/>
                </a:lnTo>
                <a:lnTo>
                  <a:pt x="0" y="4996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541177" y="1953196"/>
          <a:ext cx="12702192" cy="8036631"/>
        </p:xfrm>
        <a:graphic>
          <a:graphicData uri="http://schemas.openxmlformats.org/drawingml/2006/table">
            <a:tbl>
              <a:tblPr/>
              <a:tblGrid>
                <a:gridCol w="2117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7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0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0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70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17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6777"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hewy Bold"/>
                        </a:rPr>
                        <a:t>Literature Review + Proposal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hewy"/>
                        </a:rPr>
                        <a:t>Reproduce Model &amp; Data Ablation Models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hewy"/>
                        </a:rPr>
                        <a:t>Analysis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hewy Bold"/>
                        </a:rPr>
                        <a:t>Presentation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0"/>
                        </a:lnSpc>
                        <a:defRPr/>
                      </a:pPr>
                      <a:r>
                        <a:rPr lang="en-US" sz="2200">
                          <a:solidFill>
                            <a:srgbClr val="000000"/>
                          </a:solidFill>
                          <a:latin typeface="Chewy"/>
                        </a:rPr>
                        <a:t>Writer (Proposal + Final)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862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hewy"/>
                        </a:rPr>
                        <a:t>Randal Chan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611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hewy"/>
                        </a:rPr>
                        <a:t>Liang Shihao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170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hewy"/>
                        </a:rPr>
                        <a:t>Du Yutong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170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hewy"/>
                        </a:rPr>
                        <a:t>Yan Chenjia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1706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hewy"/>
                        </a:rPr>
                        <a:t>Li Jiajun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11391913" y="3958608"/>
            <a:ext cx="1303228" cy="1424404"/>
            <a:chOff x="0" y="0"/>
            <a:chExt cx="1737638" cy="1899206"/>
          </a:xfrm>
        </p:grpSpPr>
        <p:sp>
          <p:nvSpPr>
            <p:cNvPr id="7" name="Freeform 7"/>
            <p:cNvSpPr/>
            <p:nvPr/>
          </p:nvSpPr>
          <p:spPr>
            <a:xfrm>
              <a:off x="0" y="116182"/>
              <a:ext cx="1737638" cy="1783024"/>
            </a:xfrm>
            <a:custGeom>
              <a:avLst/>
              <a:gdLst/>
              <a:ahLst/>
              <a:cxnLst/>
              <a:rect l="l" t="t" r="r" b="b"/>
              <a:pathLst>
                <a:path w="1737638" h="1783024">
                  <a:moveTo>
                    <a:pt x="0" y="0"/>
                  </a:moveTo>
                  <a:lnTo>
                    <a:pt x="1737638" y="0"/>
                  </a:lnTo>
                  <a:lnTo>
                    <a:pt x="1737638" y="1783024"/>
                  </a:lnTo>
                  <a:lnTo>
                    <a:pt x="0" y="1783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57958" y="908491"/>
              <a:ext cx="1379680" cy="505308"/>
            </a:xfrm>
            <a:custGeom>
              <a:avLst/>
              <a:gdLst/>
              <a:ahLst/>
              <a:cxnLst/>
              <a:rect l="l" t="t" r="r" b="b"/>
              <a:pathLst>
                <a:path w="1379680" h="505308">
                  <a:moveTo>
                    <a:pt x="0" y="0"/>
                  </a:moveTo>
                  <a:lnTo>
                    <a:pt x="1379680" y="0"/>
                  </a:lnTo>
                  <a:lnTo>
                    <a:pt x="1379680" y="505308"/>
                  </a:lnTo>
                  <a:lnTo>
                    <a:pt x="0" y="505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25908" y="0"/>
              <a:ext cx="553010" cy="525862"/>
            </a:xfrm>
            <a:custGeom>
              <a:avLst/>
              <a:gdLst/>
              <a:ahLst/>
              <a:cxnLst/>
              <a:rect l="l" t="t" r="r" b="b"/>
              <a:pathLst>
                <a:path w="553010" h="525862">
                  <a:moveTo>
                    <a:pt x="0" y="0"/>
                  </a:moveTo>
                  <a:lnTo>
                    <a:pt x="553010" y="0"/>
                  </a:lnTo>
                  <a:lnTo>
                    <a:pt x="553010" y="525862"/>
                  </a:lnTo>
                  <a:lnTo>
                    <a:pt x="0" y="525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62476" y="3958608"/>
            <a:ext cx="1303228" cy="1424404"/>
            <a:chOff x="0" y="0"/>
            <a:chExt cx="1737638" cy="1899206"/>
          </a:xfrm>
        </p:grpSpPr>
        <p:sp>
          <p:nvSpPr>
            <p:cNvPr id="11" name="Freeform 11"/>
            <p:cNvSpPr/>
            <p:nvPr/>
          </p:nvSpPr>
          <p:spPr>
            <a:xfrm>
              <a:off x="0" y="116182"/>
              <a:ext cx="1737638" cy="1783024"/>
            </a:xfrm>
            <a:custGeom>
              <a:avLst/>
              <a:gdLst/>
              <a:ahLst/>
              <a:cxnLst/>
              <a:rect l="l" t="t" r="r" b="b"/>
              <a:pathLst>
                <a:path w="1737638" h="1783024">
                  <a:moveTo>
                    <a:pt x="0" y="0"/>
                  </a:moveTo>
                  <a:lnTo>
                    <a:pt x="1737638" y="0"/>
                  </a:lnTo>
                  <a:lnTo>
                    <a:pt x="1737638" y="1783024"/>
                  </a:lnTo>
                  <a:lnTo>
                    <a:pt x="0" y="1783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57958" y="908491"/>
              <a:ext cx="1379680" cy="505308"/>
            </a:xfrm>
            <a:custGeom>
              <a:avLst/>
              <a:gdLst/>
              <a:ahLst/>
              <a:cxnLst/>
              <a:rect l="l" t="t" r="r" b="b"/>
              <a:pathLst>
                <a:path w="1379680" h="505308">
                  <a:moveTo>
                    <a:pt x="0" y="0"/>
                  </a:moveTo>
                  <a:lnTo>
                    <a:pt x="1379680" y="0"/>
                  </a:lnTo>
                  <a:lnTo>
                    <a:pt x="1379680" y="505308"/>
                  </a:lnTo>
                  <a:lnTo>
                    <a:pt x="0" y="505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5908" y="0"/>
              <a:ext cx="553010" cy="525862"/>
            </a:xfrm>
            <a:custGeom>
              <a:avLst/>
              <a:gdLst/>
              <a:ahLst/>
              <a:cxnLst/>
              <a:rect l="l" t="t" r="r" b="b"/>
              <a:pathLst>
                <a:path w="553010" h="525862">
                  <a:moveTo>
                    <a:pt x="0" y="0"/>
                  </a:moveTo>
                  <a:lnTo>
                    <a:pt x="553010" y="0"/>
                  </a:lnTo>
                  <a:lnTo>
                    <a:pt x="553010" y="525862"/>
                  </a:lnTo>
                  <a:lnTo>
                    <a:pt x="0" y="525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70710" y="5552460"/>
            <a:ext cx="1141612" cy="1247760"/>
            <a:chOff x="0" y="0"/>
            <a:chExt cx="1522149" cy="1663680"/>
          </a:xfrm>
        </p:grpSpPr>
        <p:sp>
          <p:nvSpPr>
            <p:cNvPr id="15" name="Freeform 15"/>
            <p:cNvSpPr/>
            <p:nvPr/>
          </p:nvSpPr>
          <p:spPr>
            <a:xfrm>
              <a:off x="0" y="101774"/>
              <a:ext cx="1522149" cy="1561906"/>
            </a:xfrm>
            <a:custGeom>
              <a:avLst/>
              <a:gdLst/>
              <a:ahLst/>
              <a:cxnLst/>
              <a:rect l="l" t="t" r="r" b="b"/>
              <a:pathLst>
                <a:path w="1522149" h="1561906">
                  <a:moveTo>
                    <a:pt x="0" y="0"/>
                  </a:moveTo>
                  <a:lnTo>
                    <a:pt x="1522149" y="0"/>
                  </a:lnTo>
                  <a:lnTo>
                    <a:pt x="1522149" y="1561906"/>
                  </a:lnTo>
                  <a:lnTo>
                    <a:pt x="0" y="1561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13566" y="795827"/>
              <a:ext cx="1208582" cy="442643"/>
            </a:xfrm>
            <a:custGeom>
              <a:avLst/>
              <a:gdLst/>
              <a:ahLst/>
              <a:cxnLst/>
              <a:rect l="l" t="t" r="r" b="b"/>
              <a:pathLst>
                <a:path w="1208582" h="442643">
                  <a:moveTo>
                    <a:pt x="0" y="0"/>
                  </a:moveTo>
                  <a:lnTo>
                    <a:pt x="1208583" y="0"/>
                  </a:lnTo>
                  <a:lnTo>
                    <a:pt x="1208583" y="442643"/>
                  </a:lnTo>
                  <a:lnTo>
                    <a:pt x="0" y="44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10294" y="0"/>
              <a:ext cx="484430" cy="460649"/>
            </a:xfrm>
            <a:custGeom>
              <a:avLst/>
              <a:gdLst/>
              <a:ahLst/>
              <a:cxnLst/>
              <a:rect l="l" t="t" r="r" b="b"/>
              <a:pathLst>
                <a:path w="484430" h="460649">
                  <a:moveTo>
                    <a:pt x="0" y="0"/>
                  </a:moveTo>
                  <a:lnTo>
                    <a:pt x="484430" y="0"/>
                  </a:lnTo>
                  <a:lnTo>
                    <a:pt x="484430" y="460649"/>
                  </a:lnTo>
                  <a:lnTo>
                    <a:pt x="0" y="460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7270710" y="6969668"/>
            <a:ext cx="1177153" cy="1049138"/>
          </a:xfrm>
          <a:custGeom>
            <a:avLst/>
            <a:gdLst/>
            <a:ahLst/>
            <a:cxnLst/>
            <a:rect l="l" t="t" r="r" b="b"/>
            <a:pathLst>
              <a:path w="1177153" h="1049138">
                <a:moveTo>
                  <a:pt x="0" y="0"/>
                </a:moveTo>
                <a:lnTo>
                  <a:pt x="1177153" y="0"/>
                </a:lnTo>
                <a:lnTo>
                  <a:pt x="1177153" y="1049138"/>
                </a:lnTo>
                <a:lnTo>
                  <a:pt x="0" y="1049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7270710" y="9163122"/>
            <a:ext cx="1177153" cy="1049138"/>
          </a:xfrm>
          <a:custGeom>
            <a:avLst/>
            <a:gdLst/>
            <a:ahLst/>
            <a:cxnLst/>
            <a:rect l="l" t="t" r="r" b="b"/>
            <a:pathLst>
              <a:path w="1177153" h="1049138">
                <a:moveTo>
                  <a:pt x="0" y="0"/>
                </a:moveTo>
                <a:lnTo>
                  <a:pt x="1177153" y="0"/>
                </a:lnTo>
                <a:lnTo>
                  <a:pt x="1177153" y="1049137"/>
                </a:lnTo>
                <a:lnTo>
                  <a:pt x="0" y="1049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428938" y="4200525"/>
            <a:ext cx="1177153" cy="1049138"/>
          </a:xfrm>
          <a:custGeom>
            <a:avLst/>
            <a:gdLst/>
            <a:ahLst/>
            <a:cxnLst/>
            <a:rect l="l" t="t" r="r" b="b"/>
            <a:pathLst>
              <a:path w="1177153" h="1049138">
                <a:moveTo>
                  <a:pt x="0" y="0"/>
                </a:moveTo>
                <a:lnTo>
                  <a:pt x="1177153" y="0"/>
                </a:lnTo>
                <a:lnTo>
                  <a:pt x="1177153" y="1049138"/>
                </a:lnTo>
                <a:lnTo>
                  <a:pt x="0" y="1049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393397" y="9163122"/>
            <a:ext cx="1177153" cy="1049138"/>
          </a:xfrm>
          <a:custGeom>
            <a:avLst/>
            <a:gdLst/>
            <a:ahLst/>
            <a:cxnLst/>
            <a:rect l="l" t="t" r="r" b="b"/>
            <a:pathLst>
              <a:path w="1177153" h="1049138">
                <a:moveTo>
                  <a:pt x="0" y="0"/>
                </a:moveTo>
                <a:lnTo>
                  <a:pt x="1177153" y="0"/>
                </a:lnTo>
                <a:lnTo>
                  <a:pt x="1177153" y="1049137"/>
                </a:lnTo>
                <a:lnTo>
                  <a:pt x="0" y="1049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454951" y="5658968"/>
            <a:ext cx="1177153" cy="1049138"/>
          </a:xfrm>
          <a:custGeom>
            <a:avLst/>
            <a:gdLst/>
            <a:ahLst/>
            <a:cxnLst/>
            <a:rect l="l" t="t" r="r" b="b"/>
            <a:pathLst>
              <a:path w="1177153" h="1049138">
                <a:moveTo>
                  <a:pt x="0" y="0"/>
                </a:moveTo>
                <a:lnTo>
                  <a:pt x="1177153" y="0"/>
                </a:lnTo>
                <a:lnTo>
                  <a:pt x="1177153" y="1049137"/>
                </a:lnTo>
                <a:lnTo>
                  <a:pt x="0" y="1049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454951" y="6969668"/>
            <a:ext cx="1177153" cy="1049138"/>
          </a:xfrm>
          <a:custGeom>
            <a:avLst/>
            <a:gdLst/>
            <a:ahLst/>
            <a:cxnLst/>
            <a:rect l="l" t="t" r="r" b="b"/>
            <a:pathLst>
              <a:path w="1177153" h="1049138">
                <a:moveTo>
                  <a:pt x="0" y="0"/>
                </a:moveTo>
                <a:lnTo>
                  <a:pt x="1177153" y="0"/>
                </a:lnTo>
                <a:lnTo>
                  <a:pt x="1177153" y="1049138"/>
                </a:lnTo>
                <a:lnTo>
                  <a:pt x="0" y="1049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1454951" y="8066395"/>
            <a:ext cx="1177153" cy="1049138"/>
          </a:xfrm>
          <a:custGeom>
            <a:avLst/>
            <a:gdLst/>
            <a:ahLst/>
            <a:cxnLst/>
            <a:rect l="l" t="t" r="r" b="b"/>
            <a:pathLst>
              <a:path w="1177153" h="1049138">
                <a:moveTo>
                  <a:pt x="0" y="0"/>
                </a:moveTo>
                <a:lnTo>
                  <a:pt x="1177153" y="0"/>
                </a:lnTo>
                <a:lnTo>
                  <a:pt x="1177153" y="1049137"/>
                </a:lnTo>
                <a:lnTo>
                  <a:pt x="0" y="10491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7441094" y="4200525"/>
            <a:ext cx="800844" cy="1007978"/>
            <a:chOff x="0" y="0"/>
            <a:chExt cx="1067792" cy="134397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617093" y="6969668"/>
            <a:ext cx="800844" cy="1007978"/>
            <a:chOff x="0" y="0"/>
            <a:chExt cx="1067792" cy="134397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617093" y="8039386"/>
            <a:ext cx="800844" cy="1007978"/>
            <a:chOff x="0" y="0"/>
            <a:chExt cx="1067792" cy="134397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3833450" y="5670770"/>
            <a:ext cx="800844" cy="1007978"/>
            <a:chOff x="0" y="0"/>
            <a:chExt cx="1067792" cy="134397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3884744" y="9271443"/>
            <a:ext cx="800844" cy="1007978"/>
            <a:chOff x="0" y="0"/>
            <a:chExt cx="1067792" cy="134397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5026206" y="4080634"/>
            <a:ext cx="1141612" cy="1247760"/>
            <a:chOff x="0" y="0"/>
            <a:chExt cx="1522149" cy="1663680"/>
          </a:xfrm>
        </p:grpSpPr>
        <p:sp>
          <p:nvSpPr>
            <p:cNvPr id="60" name="Freeform 60"/>
            <p:cNvSpPr/>
            <p:nvPr/>
          </p:nvSpPr>
          <p:spPr>
            <a:xfrm>
              <a:off x="0" y="101774"/>
              <a:ext cx="1522149" cy="1561906"/>
            </a:xfrm>
            <a:custGeom>
              <a:avLst/>
              <a:gdLst/>
              <a:ahLst/>
              <a:cxnLst/>
              <a:rect l="l" t="t" r="r" b="b"/>
              <a:pathLst>
                <a:path w="1522149" h="1561906">
                  <a:moveTo>
                    <a:pt x="0" y="0"/>
                  </a:moveTo>
                  <a:lnTo>
                    <a:pt x="1522149" y="0"/>
                  </a:lnTo>
                  <a:lnTo>
                    <a:pt x="1522149" y="1561906"/>
                  </a:lnTo>
                  <a:lnTo>
                    <a:pt x="0" y="1561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313566" y="795827"/>
              <a:ext cx="1208582" cy="442643"/>
            </a:xfrm>
            <a:custGeom>
              <a:avLst/>
              <a:gdLst/>
              <a:ahLst/>
              <a:cxnLst/>
              <a:rect l="l" t="t" r="r" b="b"/>
              <a:pathLst>
                <a:path w="1208582" h="442643">
                  <a:moveTo>
                    <a:pt x="0" y="0"/>
                  </a:moveTo>
                  <a:lnTo>
                    <a:pt x="1208583" y="0"/>
                  </a:lnTo>
                  <a:lnTo>
                    <a:pt x="1208583" y="442643"/>
                  </a:lnTo>
                  <a:lnTo>
                    <a:pt x="0" y="44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10294" y="0"/>
              <a:ext cx="484430" cy="460649"/>
            </a:xfrm>
            <a:custGeom>
              <a:avLst/>
              <a:gdLst/>
              <a:ahLst/>
              <a:cxnLst/>
              <a:rect l="l" t="t" r="r" b="b"/>
              <a:pathLst>
                <a:path w="484430" h="460649">
                  <a:moveTo>
                    <a:pt x="0" y="0"/>
                  </a:moveTo>
                  <a:lnTo>
                    <a:pt x="484430" y="0"/>
                  </a:lnTo>
                  <a:lnTo>
                    <a:pt x="484430" y="460649"/>
                  </a:lnTo>
                  <a:lnTo>
                    <a:pt x="0" y="460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" name="Freeform 68"/>
          <p:cNvSpPr/>
          <p:nvPr/>
        </p:nvSpPr>
        <p:spPr>
          <a:xfrm>
            <a:off x="5150582" y="8113984"/>
            <a:ext cx="1177153" cy="1049138"/>
          </a:xfrm>
          <a:custGeom>
            <a:avLst/>
            <a:gdLst/>
            <a:ahLst/>
            <a:cxnLst/>
            <a:rect l="l" t="t" r="r" b="b"/>
            <a:pathLst>
              <a:path w="1177153" h="1049138">
                <a:moveTo>
                  <a:pt x="0" y="0"/>
                </a:moveTo>
                <a:lnTo>
                  <a:pt x="1177153" y="0"/>
                </a:lnTo>
                <a:lnTo>
                  <a:pt x="1177153" y="1049138"/>
                </a:lnTo>
                <a:lnTo>
                  <a:pt x="0" y="1049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9" name="Freeform 69"/>
          <p:cNvSpPr/>
          <p:nvPr/>
        </p:nvSpPr>
        <p:spPr>
          <a:xfrm>
            <a:off x="5150582" y="9258300"/>
            <a:ext cx="1177153" cy="1049138"/>
          </a:xfrm>
          <a:custGeom>
            <a:avLst/>
            <a:gdLst/>
            <a:ahLst/>
            <a:cxnLst/>
            <a:rect l="l" t="t" r="r" b="b"/>
            <a:pathLst>
              <a:path w="1177153" h="1049138">
                <a:moveTo>
                  <a:pt x="0" y="0"/>
                </a:moveTo>
                <a:lnTo>
                  <a:pt x="1177153" y="0"/>
                </a:lnTo>
                <a:lnTo>
                  <a:pt x="1177153" y="1049138"/>
                </a:lnTo>
                <a:lnTo>
                  <a:pt x="0" y="10491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0" name="Group 70"/>
          <p:cNvGrpSpPr/>
          <p:nvPr/>
        </p:nvGrpSpPr>
        <p:grpSpPr>
          <a:xfrm>
            <a:off x="9393397" y="5559656"/>
            <a:ext cx="1141612" cy="1247760"/>
            <a:chOff x="0" y="0"/>
            <a:chExt cx="1522149" cy="1663680"/>
          </a:xfrm>
        </p:grpSpPr>
        <p:sp>
          <p:nvSpPr>
            <p:cNvPr id="71" name="Freeform 71"/>
            <p:cNvSpPr/>
            <p:nvPr/>
          </p:nvSpPr>
          <p:spPr>
            <a:xfrm>
              <a:off x="0" y="101774"/>
              <a:ext cx="1522149" cy="1561906"/>
            </a:xfrm>
            <a:custGeom>
              <a:avLst/>
              <a:gdLst/>
              <a:ahLst/>
              <a:cxnLst/>
              <a:rect l="l" t="t" r="r" b="b"/>
              <a:pathLst>
                <a:path w="1522149" h="1561906">
                  <a:moveTo>
                    <a:pt x="0" y="0"/>
                  </a:moveTo>
                  <a:lnTo>
                    <a:pt x="1522149" y="0"/>
                  </a:lnTo>
                  <a:lnTo>
                    <a:pt x="1522149" y="1561906"/>
                  </a:lnTo>
                  <a:lnTo>
                    <a:pt x="0" y="1561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72"/>
            <p:cNvSpPr/>
            <p:nvPr/>
          </p:nvSpPr>
          <p:spPr>
            <a:xfrm>
              <a:off x="313566" y="795827"/>
              <a:ext cx="1208582" cy="442643"/>
            </a:xfrm>
            <a:custGeom>
              <a:avLst/>
              <a:gdLst/>
              <a:ahLst/>
              <a:cxnLst/>
              <a:rect l="l" t="t" r="r" b="b"/>
              <a:pathLst>
                <a:path w="1208582" h="442643">
                  <a:moveTo>
                    <a:pt x="0" y="0"/>
                  </a:moveTo>
                  <a:lnTo>
                    <a:pt x="1208583" y="0"/>
                  </a:lnTo>
                  <a:lnTo>
                    <a:pt x="1208583" y="442643"/>
                  </a:lnTo>
                  <a:lnTo>
                    <a:pt x="0" y="442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73"/>
            <p:cNvSpPr/>
            <p:nvPr/>
          </p:nvSpPr>
          <p:spPr>
            <a:xfrm>
              <a:off x="110294" y="0"/>
              <a:ext cx="484430" cy="460649"/>
            </a:xfrm>
            <a:custGeom>
              <a:avLst/>
              <a:gdLst/>
              <a:ahLst/>
              <a:cxnLst/>
              <a:rect l="l" t="t" r="r" b="b"/>
              <a:pathLst>
                <a:path w="484430" h="460649">
                  <a:moveTo>
                    <a:pt x="0" y="0"/>
                  </a:moveTo>
                  <a:lnTo>
                    <a:pt x="484430" y="0"/>
                  </a:lnTo>
                  <a:lnTo>
                    <a:pt x="484430" y="460649"/>
                  </a:lnTo>
                  <a:lnTo>
                    <a:pt x="0" y="460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4" name="Group 39">
            <a:extLst>
              <a:ext uri="{FF2B5EF4-FFF2-40B4-BE49-F238E27FC236}">
                <a16:creationId xmlns:a16="http://schemas.microsoft.com/office/drawing/2014/main" id="{E708A084-90D7-1BE9-9C5C-EDEE1C37CF49}"/>
              </a:ext>
            </a:extLst>
          </p:cNvPr>
          <p:cNvGrpSpPr/>
          <p:nvPr/>
        </p:nvGrpSpPr>
        <p:grpSpPr>
          <a:xfrm>
            <a:off x="11643105" y="9241581"/>
            <a:ext cx="800844" cy="1007978"/>
            <a:chOff x="0" y="0"/>
            <a:chExt cx="1067792" cy="1343970"/>
          </a:xfrm>
        </p:grpSpPr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E48C730D-7DC0-3CB5-D6F0-7D8D65EECD68}"/>
                </a:ext>
              </a:extLst>
            </p:cNvPr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817C0F1D-DDB1-551B-1EE3-AA669D7C1B43}"/>
                </a:ext>
              </a:extLst>
            </p:cNvPr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08573ACF-D955-8B47-0AD4-5F8A83D68130}"/>
                </a:ext>
              </a:extLst>
            </p:cNvPr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43">
              <a:extLst>
                <a:ext uri="{FF2B5EF4-FFF2-40B4-BE49-F238E27FC236}">
                  <a16:creationId xmlns:a16="http://schemas.microsoft.com/office/drawing/2014/main" id="{B951938D-8B16-B32D-40C6-9662B310CD56}"/>
                </a:ext>
              </a:extLst>
            </p:cNvPr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79" name="Group 39">
            <a:extLst>
              <a:ext uri="{FF2B5EF4-FFF2-40B4-BE49-F238E27FC236}">
                <a16:creationId xmlns:a16="http://schemas.microsoft.com/office/drawing/2014/main" id="{D1BF768F-6435-78BF-32E5-E2FEBE490B9C}"/>
              </a:ext>
            </a:extLst>
          </p:cNvPr>
          <p:cNvGrpSpPr/>
          <p:nvPr/>
        </p:nvGrpSpPr>
        <p:grpSpPr>
          <a:xfrm>
            <a:off x="7458864" y="8172173"/>
            <a:ext cx="800844" cy="1007978"/>
            <a:chOff x="0" y="0"/>
            <a:chExt cx="1067792" cy="1343970"/>
          </a:xfrm>
        </p:grpSpPr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D6EA6B7A-8491-15DF-ECF7-38A4C9E57926}"/>
                </a:ext>
              </a:extLst>
            </p:cNvPr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5CD5E3B3-E902-DB9F-42E2-A72C70E93C4B}"/>
                </a:ext>
              </a:extLst>
            </p:cNvPr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1F3BB46-4D22-0DDE-C0B5-1AE72013B9B0}"/>
                </a:ext>
              </a:extLst>
            </p:cNvPr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43">
              <a:extLst>
                <a:ext uri="{FF2B5EF4-FFF2-40B4-BE49-F238E27FC236}">
                  <a16:creationId xmlns:a16="http://schemas.microsoft.com/office/drawing/2014/main" id="{DAFB854C-3132-6CAC-98FB-C9161AEF268D}"/>
                </a:ext>
              </a:extLst>
            </p:cNvPr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19" name="Group 34">
            <a:extLst>
              <a:ext uri="{FF2B5EF4-FFF2-40B4-BE49-F238E27FC236}">
                <a16:creationId xmlns:a16="http://schemas.microsoft.com/office/drawing/2014/main" id="{A25D0D58-45D6-E10C-0AAF-5A84216FDB75}"/>
              </a:ext>
            </a:extLst>
          </p:cNvPr>
          <p:cNvGrpSpPr/>
          <p:nvPr/>
        </p:nvGrpSpPr>
        <p:grpSpPr>
          <a:xfrm>
            <a:off x="5263850" y="5717713"/>
            <a:ext cx="800844" cy="1007978"/>
            <a:chOff x="0" y="0"/>
            <a:chExt cx="1067792" cy="1343970"/>
          </a:xfrm>
        </p:grpSpPr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2F007F3C-945C-306D-02AE-6BB85F8EEC3C}"/>
                </a:ext>
              </a:extLst>
            </p:cNvPr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36">
              <a:extLst>
                <a:ext uri="{FF2B5EF4-FFF2-40B4-BE49-F238E27FC236}">
                  <a16:creationId xmlns:a16="http://schemas.microsoft.com/office/drawing/2014/main" id="{273BC53A-8044-4CE6-A4F8-411E00DF0324}"/>
                </a:ext>
              </a:extLst>
            </p:cNvPr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2C110B7C-0D1A-7388-F263-25E843E3FBE5}"/>
                </a:ext>
              </a:extLst>
            </p:cNvPr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38">
              <a:extLst>
                <a:ext uri="{FF2B5EF4-FFF2-40B4-BE49-F238E27FC236}">
                  <a16:creationId xmlns:a16="http://schemas.microsoft.com/office/drawing/2014/main" id="{36C646C1-D1AE-CA40-8F8A-DD199923F36F}"/>
                </a:ext>
              </a:extLst>
            </p:cNvPr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87" name="Group 34">
            <a:extLst>
              <a:ext uri="{FF2B5EF4-FFF2-40B4-BE49-F238E27FC236}">
                <a16:creationId xmlns:a16="http://schemas.microsoft.com/office/drawing/2014/main" id="{459EAF60-5F95-2412-4A25-936A69293BA5}"/>
              </a:ext>
            </a:extLst>
          </p:cNvPr>
          <p:cNvGrpSpPr/>
          <p:nvPr/>
        </p:nvGrpSpPr>
        <p:grpSpPr>
          <a:xfrm>
            <a:off x="5263850" y="6982501"/>
            <a:ext cx="800844" cy="1007978"/>
            <a:chOff x="0" y="0"/>
            <a:chExt cx="1067792" cy="1343970"/>
          </a:xfrm>
        </p:grpSpPr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77B6CA0C-26AB-363F-4A4E-33F37D86736D}"/>
                </a:ext>
              </a:extLst>
            </p:cNvPr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DCFF3C92-889A-7791-0664-BC82FF5E7FAA}"/>
                </a:ext>
              </a:extLst>
            </p:cNvPr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4AB05B1B-AD48-605E-3D75-B1CBA5926218}"/>
                </a:ext>
              </a:extLst>
            </p:cNvPr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38">
              <a:extLst>
                <a:ext uri="{FF2B5EF4-FFF2-40B4-BE49-F238E27FC236}">
                  <a16:creationId xmlns:a16="http://schemas.microsoft.com/office/drawing/2014/main" id="{9B6C2327-67E5-F4E6-83FF-F2DF59CABF44}"/>
                </a:ext>
              </a:extLst>
            </p:cNvPr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 dirty="0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92" name="Group 49">
            <a:extLst>
              <a:ext uri="{FF2B5EF4-FFF2-40B4-BE49-F238E27FC236}">
                <a16:creationId xmlns:a16="http://schemas.microsoft.com/office/drawing/2014/main" id="{7FFB8102-1288-68E2-F4C1-D91CC7EC07FB}"/>
              </a:ext>
            </a:extLst>
          </p:cNvPr>
          <p:cNvGrpSpPr/>
          <p:nvPr/>
        </p:nvGrpSpPr>
        <p:grpSpPr>
          <a:xfrm>
            <a:off x="13822256" y="6976153"/>
            <a:ext cx="800844" cy="1007978"/>
            <a:chOff x="0" y="0"/>
            <a:chExt cx="1067792" cy="1343970"/>
          </a:xfrm>
        </p:grpSpPr>
        <p:sp>
          <p:nvSpPr>
            <p:cNvPr id="93" name="Freeform 50">
              <a:extLst>
                <a:ext uri="{FF2B5EF4-FFF2-40B4-BE49-F238E27FC236}">
                  <a16:creationId xmlns:a16="http://schemas.microsoft.com/office/drawing/2014/main" id="{6E1E6158-078D-E40A-1E33-1664C81909DF}"/>
                </a:ext>
              </a:extLst>
            </p:cNvPr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51">
              <a:extLst>
                <a:ext uri="{FF2B5EF4-FFF2-40B4-BE49-F238E27FC236}">
                  <a16:creationId xmlns:a16="http://schemas.microsoft.com/office/drawing/2014/main" id="{87BC7A9E-9AB4-49B5-736B-B285D5A86C1C}"/>
                </a:ext>
              </a:extLst>
            </p:cNvPr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52">
              <a:extLst>
                <a:ext uri="{FF2B5EF4-FFF2-40B4-BE49-F238E27FC236}">
                  <a16:creationId xmlns:a16="http://schemas.microsoft.com/office/drawing/2014/main" id="{533990BB-DBED-8D57-80E7-193C1417C1A9}"/>
                </a:ext>
              </a:extLst>
            </p:cNvPr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53">
              <a:extLst>
                <a:ext uri="{FF2B5EF4-FFF2-40B4-BE49-F238E27FC236}">
                  <a16:creationId xmlns:a16="http://schemas.microsoft.com/office/drawing/2014/main" id="{F5921758-7F60-357C-B0CD-93F1CED2698B}"/>
                </a:ext>
              </a:extLst>
            </p:cNvPr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  <p:grpSp>
        <p:nvGrpSpPr>
          <p:cNvPr id="97" name="Group 49">
            <a:extLst>
              <a:ext uri="{FF2B5EF4-FFF2-40B4-BE49-F238E27FC236}">
                <a16:creationId xmlns:a16="http://schemas.microsoft.com/office/drawing/2014/main" id="{F77EF398-EDC4-28BD-5069-00B6B57FFA8C}"/>
              </a:ext>
            </a:extLst>
          </p:cNvPr>
          <p:cNvGrpSpPr/>
          <p:nvPr/>
        </p:nvGrpSpPr>
        <p:grpSpPr>
          <a:xfrm>
            <a:off x="13869098" y="8179038"/>
            <a:ext cx="800844" cy="1007978"/>
            <a:chOff x="0" y="0"/>
            <a:chExt cx="1067792" cy="1343970"/>
          </a:xfrm>
        </p:grpSpPr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511D1793-6043-1D16-38C3-3D42C1AC1080}"/>
                </a:ext>
              </a:extLst>
            </p:cNvPr>
            <p:cNvSpPr/>
            <p:nvPr/>
          </p:nvSpPr>
          <p:spPr>
            <a:xfrm>
              <a:off x="0" y="0"/>
              <a:ext cx="908339" cy="1343970"/>
            </a:xfrm>
            <a:custGeom>
              <a:avLst/>
              <a:gdLst/>
              <a:ahLst/>
              <a:cxnLst/>
              <a:rect l="l" t="t" r="r" b="b"/>
              <a:pathLst>
                <a:path w="908339" h="1343970">
                  <a:moveTo>
                    <a:pt x="0" y="0"/>
                  </a:moveTo>
                  <a:lnTo>
                    <a:pt x="908339" y="0"/>
                  </a:lnTo>
                  <a:lnTo>
                    <a:pt x="908339" y="1343970"/>
                  </a:lnTo>
                  <a:lnTo>
                    <a:pt x="0" y="134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51">
              <a:extLst>
                <a:ext uri="{FF2B5EF4-FFF2-40B4-BE49-F238E27FC236}">
                  <a16:creationId xmlns:a16="http://schemas.microsoft.com/office/drawing/2014/main" id="{6FFF056A-CAAD-411E-F7AC-B260295D9D72}"/>
                </a:ext>
              </a:extLst>
            </p:cNvPr>
            <p:cNvSpPr/>
            <p:nvPr/>
          </p:nvSpPr>
          <p:spPr>
            <a:xfrm>
              <a:off x="454169" y="522205"/>
              <a:ext cx="613623" cy="653659"/>
            </a:xfrm>
            <a:custGeom>
              <a:avLst/>
              <a:gdLst/>
              <a:ahLst/>
              <a:cxnLst/>
              <a:rect l="l" t="t" r="r" b="b"/>
              <a:pathLst>
                <a:path w="613623" h="653659">
                  <a:moveTo>
                    <a:pt x="0" y="0"/>
                  </a:moveTo>
                  <a:lnTo>
                    <a:pt x="613623" y="0"/>
                  </a:lnTo>
                  <a:lnTo>
                    <a:pt x="613623" y="653659"/>
                  </a:lnTo>
                  <a:lnTo>
                    <a:pt x="0" y="653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52">
              <a:extLst>
                <a:ext uri="{FF2B5EF4-FFF2-40B4-BE49-F238E27FC236}">
                  <a16:creationId xmlns:a16="http://schemas.microsoft.com/office/drawing/2014/main" id="{9CC8625F-E65D-65E4-876A-AB7A95AC63E2}"/>
                </a:ext>
              </a:extLst>
            </p:cNvPr>
            <p:cNvSpPr/>
            <p:nvPr/>
          </p:nvSpPr>
          <p:spPr>
            <a:xfrm>
              <a:off x="0" y="1012450"/>
              <a:ext cx="1058441" cy="207719"/>
            </a:xfrm>
            <a:custGeom>
              <a:avLst/>
              <a:gdLst/>
              <a:ahLst/>
              <a:cxnLst/>
              <a:rect l="l" t="t" r="r" b="b"/>
              <a:pathLst>
                <a:path w="1058441" h="207719">
                  <a:moveTo>
                    <a:pt x="0" y="0"/>
                  </a:moveTo>
                  <a:lnTo>
                    <a:pt x="1058441" y="0"/>
                  </a:lnTo>
                  <a:lnTo>
                    <a:pt x="1058441" y="207719"/>
                  </a:lnTo>
                  <a:lnTo>
                    <a:pt x="0" y="2077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TextBox 53">
              <a:extLst>
                <a:ext uri="{FF2B5EF4-FFF2-40B4-BE49-F238E27FC236}">
                  <a16:creationId xmlns:a16="http://schemas.microsoft.com/office/drawing/2014/main" id="{D760A04B-450C-6996-D183-649C49F24031}"/>
                </a:ext>
              </a:extLst>
            </p:cNvPr>
            <p:cNvSpPr txBox="1"/>
            <p:nvPr/>
          </p:nvSpPr>
          <p:spPr>
            <a:xfrm>
              <a:off x="102810" y="991509"/>
              <a:ext cx="876944" cy="228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459"/>
                </a:lnSpc>
                <a:spcBef>
                  <a:spcPct val="0"/>
                </a:spcBef>
              </a:pPr>
              <a:r>
                <a:rPr lang="en-US" sz="1042">
                  <a:solidFill>
                    <a:srgbClr val="000000"/>
                  </a:solidFill>
                  <a:latin typeface="Chewy"/>
                </a:rPr>
                <a:t>Key Member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78490" y="8572500"/>
            <a:ext cx="9106058" cy="8229600"/>
          </a:xfrm>
          <a:custGeom>
            <a:avLst/>
            <a:gdLst/>
            <a:ahLst/>
            <a:cxnLst/>
            <a:rect l="l" t="t" r="r" b="b"/>
            <a:pathLst>
              <a:path w="9106058" h="8229600">
                <a:moveTo>
                  <a:pt x="0" y="0"/>
                </a:moveTo>
                <a:lnTo>
                  <a:pt x="9106058" y="0"/>
                </a:lnTo>
                <a:lnTo>
                  <a:pt x="91060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23351" y="2617820"/>
            <a:ext cx="14964649" cy="887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7"/>
              </a:lnSpc>
            </a:pPr>
            <a:r>
              <a:rPr lang="en-US" sz="4241" dirty="0">
                <a:solidFill>
                  <a:srgbClr val="6857F2"/>
                </a:solidFill>
                <a:latin typeface="Vollkorn Bold"/>
              </a:rPr>
              <a:t>Gist of the Reference Paper </a:t>
            </a:r>
          </a:p>
          <a:p>
            <a:pPr>
              <a:lnSpc>
                <a:spcPts val="5937"/>
              </a:lnSpc>
            </a:pPr>
            <a:endParaRPr lang="en-US" sz="4241" dirty="0">
              <a:solidFill>
                <a:srgbClr val="6857F2"/>
              </a:solidFill>
              <a:latin typeface="Vollkorn Bold"/>
            </a:endParaRPr>
          </a:p>
          <a:p>
            <a:pPr>
              <a:lnSpc>
                <a:spcPts val="5937"/>
              </a:lnSpc>
            </a:pPr>
            <a:r>
              <a:rPr lang="en-US" sz="4241" dirty="0">
                <a:solidFill>
                  <a:srgbClr val="6857F2"/>
                </a:solidFill>
                <a:latin typeface="Vollkorn Bold"/>
              </a:rPr>
              <a:t>Research Objectives and Hypothesis</a:t>
            </a:r>
          </a:p>
          <a:p>
            <a:pPr>
              <a:lnSpc>
                <a:spcPts val="5937"/>
              </a:lnSpc>
            </a:pPr>
            <a:endParaRPr lang="en-US" sz="4241" dirty="0">
              <a:solidFill>
                <a:srgbClr val="6857F2"/>
              </a:solidFill>
              <a:latin typeface="Vollkorn Bold"/>
            </a:endParaRPr>
          </a:p>
          <a:p>
            <a:pPr>
              <a:lnSpc>
                <a:spcPts val="5937"/>
              </a:lnSpc>
            </a:pPr>
            <a:r>
              <a:rPr lang="en-US" sz="4241" dirty="0">
                <a:solidFill>
                  <a:srgbClr val="6857F2"/>
                </a:solidFill>
                <a:latin typeface="Vollkorn Bold"/>
              </a:rPr>
              <a:t>Methodology and Implementation</a:t>
            </a:r>
          </a:p>
          <a:p>
            <a:pPr>
              <a:lnSpc>
                <a:spcPts val="5937"/>
              </a:lnSpc>
            </a:pPr>
            <a:endParaRPr lang="en-US" sz="4241" dirty="0">
              <a:solidFill>
                <a:srgbClr val="6857F2"/>
              </a:solidFill>
              <a:latin typeface="Vollkorn Bold"/>
            </a:endParaRPr>
          </a:p>
          <a:p>
            <a:pPr>
              <a:lnSpc>
                <a:spcPts val="5937"/>
              </a:lnSpc>
            </a:pPr>
            <a:r>
              <a:rPr lang="en-US" sz="4241" dirty="0">
                <a:solidFill>
                  <a:srgbClr val="6857F2"/>
                </a:solidFill>
                <a:latin typeface="Vollkorn Bold"/>
              </a:rPr>
              <a:t>Analysis Result and Open Discussion</a:t>
            </a:r>
          </a:p>
          <a:p>
            <a:pPr>
              <a:lnSpc>
                <a:spcPts val="9660"/>
              </a:lnSpc>
            </a:pPr>
            <a:endParaRPr lang="en-US" sz="4241" dirty="0">
              <a:solidFill>
                <a:srgbClr val="6857F2"/>
              </a:solidFill>
              <a:latin typeface="Vollkorn Bold"/>
            </a:endParaRPr>
          </a:p>
          <a:p>
            <a:pPr>
              <a:lnSpc>
                <a:spcPts val="9660"/>
              </a:lnSpc>
            </a:pPr>
            <a:endParaRPr lang="en-US" sz="4241" dirty="0">
              <a:solidFill>
                <a:srgbClr val="6857F2"/>
              </a:solidFill>
              <a:latin typeface="Vollkorn Bold"/>
            </a:endParaRPr>
          </a:p>
          <a:p>
            <a:pPr>
              <a:lnSpc>
                <a:spcPts val="9660"/>
              </a:lnSpc>
            </a:pPr>
            <a:endParaRPr lang="en-US" sz="4241" dirty="0">
              <a:solidFill>
                <a:srgbClr val="6857F2"/>
              </a:solidFill>
              <a:latin typeface="Vollkorn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319867" y="-2366233"/>
            <a:ext cx="7878866" cy="7209162"/>
          </a:xfrm>
          <a:custGeom>
            <a:avLst/>
            <a:gdLst/>
            <a:ahLst/>
            <a:cxnLst/>
            <a:rect l="l" t="t" r="r" b="b"/>
            <a:pathLst>
              <a:path w="7878866" h="7209162">
                <a:moveTo>
                  <a:pt x="0" y="0"/>
                </a:moveTo>
                <a:lnTo>
                  <a:pt x="7878866" y="0"/>
                </a:lnTo>
                <a:lnTo>
                  <a:pt x="7878866" y="7209163"/>
                </a:lnTo>
                <a:lnTo>
                  <a:pt x="0" y="7209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848580" y="2600123"/>
            <a:ext cx="1078750" cy="1078750"/>
          </a:xfrm>
          <a:custGeom>
            <a:avLst/>
            <a:gdLst/>
            <a:ahLst/>
            <a:cxnLst/>
            <a:rect l="l" t="t" r="r" b="b"/>
            <a:pathLst>
              <a:path w="1078750" h="1078750">
                <a:moveTo>
                  <a:pt x="0" y="0"/>
                </a:moveTo>
                <a:lnTo>
                  <a:pt x="1078750" y="0"/>
                </a:lnTo>
                <a:lnTo>
                  <a:pt x="1078750" y="1078750"/>
                </a:lnTo>
                <a:lnTo>
                  <a:pt x="0" y="10787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848580" y="4097493"/>
            <a:ext cx="1079862" cy="1079862"/>
          </a:xfrm>
          <a:custGeom>
            <a:avLst/>
            <a:gdLst/>
            <a:ahLst/>
            <a:cxnLst/>
            <a:rect l="l" t="t" r="r" b="b"/>
            <a:pathLst>
              <a:path w="1079862" h="1079862">
                <a:moveTo>
                  <a:pt x="0" y="0"/>
                </a:moveTo>
                <a:lnTo>
                  <a:pt x="1079862" y="0"/>
                </a:lnTo>
                <a:lnTo>
                  <a:pt x="1079862" y="1079862"/>
                </a:lnTo>
                <a:lnTo>
                  <a:pt x="0" y="10798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48580" y="5596455"/>
            <a:ext cx="1089229" cy="1089229"/>
          </a:xfrm>
          <a:custGeom>
            <a:avLst/>
            <a:gdLst/>
            <a:ahLst/>
            <a:cxnLst/>
            <a:rect l="l" t="t" r="r" b="b"/>
            <a:pathLst>
              <a:path w="1089229" h="1089229">
                <a:moveTo>
                  <a:pt x="0" y="0"/>
                </a:moveTo>
                <a:lnTo>
                  <a:pt x="1089229" y="0"/>
                </a:lnTo>
                <a:lnTo>
                  <a:pt x="1089229" y="1089229"/>
                </a:lnTo>
                <a:lnTo>
                  <a:pt x="0" y="10892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77979" y="7104784"/>
            <a:ext cx="1059830" cy="1059830"/>
          </a:xfrm>
          <a:custGeom>
            <a:avLst/>
            <a:gdLst/>
            <a:ahLst/>
            <a:cxnLst/>
            <a:rect l="l" t="t" r="r" b="b"/>
            <a:pathLst>
              <a:path w="1059830" h="1059830">
                <a:moveTo>
                  <a:pt x="0" y="0"/>
                </a:moveTo>
                <a:lnTo>
                  <a:pt x="1059830" y="0"/>
                </a:lnTo>
                <a:lnTo>
                  <a:pt x="1059830" y="1059831"/>
                </a:lnTo>
                <a:lnTo>
                  <a:pt x="0" y="10598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102220" y="635787"/>
            <a:ext cx="4058599" cy="134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96"/>
              </a:lnSpc>
            </a:pPr>
            <a:r>
              <a:rPr lang="en-US" sz="9800">
                <a:solidFill>
                  <a:srgbClr val="000000"/>
                </a:solidFill>
                <a:latin typeface="Chewy"/>
              </a:rPr>
              <a:t>Outline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33400" y="2552700"/>
            <a:ext cx="11459215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dirty="0">
                <a:latin typeface="Vollkorn Bold"/>
              </a:rPr>
              <a:t>SUPER-NATURALINSTRUCTIONS</a:t>
            </a:r>
            <a:r>
              <a:rPr lang="en-US" sz="2999" dirty="0">
                <a:solidFill>
                  <a:srgbClr val="000000"/>
                </a:solidFill>
                <a:latin typeface="Vollkorn"/>
              </a:rPr>
              <a:t>: Generalization via Declarative Instructions on 1600+ NLP Tasks (2022) (hereafter </a:t>
            </a:r>
            <a:r>
              <a:rPr lang="en-US" sz="2999" dirty="0">
                <a:solidFill>
                  <a:srgbClr val="000000"/>
                </a:solidFill>
                <a:latin typeface="Vollkorn Bold"/>
              </a:rPr>
              <a:t>SUPER</a:t>
            </a:r>
            <a:r>
              <a:rPr lang="en-US" sz="2999" dirty="0">
                <a:solidFill>
                  <a:srgbClr val="000000"/>
                </a:solidFill>
                <a:latin typeface="Vollkorn"/>
              </a:rPr>
              <a:t>)</a:t>
            </a:r>
          </a:p>
          <a:p>
            <a:pPr algn="l">
              <a:lnSpc>
                <a:spcPts val="3919"/>
              </a:lnSpc>
            </a:pPr>
            <a:endParaRPr lang="en-US" sz="2999" dirty="0">
              <a:solidFill>
                <a:srgbClr val="000000"/>
              </a:solidFill>
              <a:latin typeface="Vollkorn"/>
            </a:endParaRPr>
          </a:p>
          <a:p>
            <a:pPr>
              <a:lnSpc>
                <a:spcPts val="3919"/>
              </a:lnSpc>
            </a:pPr>
            <a:endParaRPr lang="en-US" sz="2999" dirty="0">
              <a:solidFill>
                <a:srgbClr val="000000"/>
              </a:solidFill>
              <a:latin typeface="Vollkor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383380" y="1411365"/>
            <a:ext cx="8179065" cy="1018602"/>
            <a:chOff x="0" y="0"/>
            <a:chExt cx="10905420" cy="1358136"/>
          </a:xfrm>
        </p:grpSpPr>
        <p:sp>
          <p:nvSpPr>
            <p:cNvPr id="5" name="TextBox 5"/>
            <p:cNvSpPr txBox="1"/>
            <p:nvPr/>
          </p:nvSpPr>
          <p:spPr>
            <a:xfrm>
              <a:off x="0" y="760601"/>
              <a:ext cx="10905420" cy="597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0"/>
                </a:lnSpc>
              </a:pPr>
              <a:r>
                <a:rPr lang="en-US" sz="3000" spc="240">
                  <a:solidFill>
                    <a:srgbClr val="F257D9"/>
                  </a:solidFill>
                  <a:latin typeface="Cinzel Bold"/>
                </a:rPr>
                <a:t>Title: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20961" y="-9525"/>
              <a:ext cx="7463499" cy="502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13679" y="4068127"/>
            <a:ext cx="9158091" cy="600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endParaRPr dirty="0"/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Vollkorn"/>
              </a:rPr>
              <a:t>Created </a:t>
            </a:r>
            <a:r>
              <a:rPr lang="en-US" sz="2799" dirty="0">
                <a:solidFill>
                  <a:srgbClr val="00B050"/>
                </a:solidFill>
                <a:latin typeface="Vollkorn Bold"/>
              </a:rPr>
              <a:t>Benchmark</a:t>
            </a:r>
            <a:r>
              <a:rPr lang="en-US" sz="2799" dirty="0">
                <a:solidFill>
                  <a:srgbClr val="F257D9"/>
                </a:solidFill>
                <a:latin typeface="Vollkorn Bold"/>
              </a:rPr>
              <a:t> 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“</a:t>
            </a:r>
            <a:r>
              <a:rPr lang="en-US" sz="2799" dirty="0">
                <a:solidFill>
                  <a:srgbClr val="000000"/>
                </a:solidFill>
                <a:latin typeface="Vollkorn Bold"/>
              </a:rPr>
              <a:t>Super-Nat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”  based a meta-dataset (</a:t>
            </a:r>
            <a:r>
              <a:rPr lang="en-US" sz="2799" dirty="0" err="1">
                <a:solidFill>
                  <a:srgbClr val="000000"/>
                </a:solidFill>
                <a:latin typeface="Vollkorn"/>
              </a:rPr>
              <a:t>herafter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 </a:t>
            </a:r>
            <a:r>
              <a:rPr lang="en-US" sz="2799" dirty="0">
                <a:solidFill>
                  <a:srgbClr val="000000"/>
                </a:solidFill>
                <a:latin typeface="Vollkorn Bold"/>
              </a:rPr>
              <a:t>SUPER Dataset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) with </a:t>
            </a:r>
            <a:r>
              <a:rPr lang="en-US" sz="2799" dirty="0">
                <a:solidFill>
                  <a:srgbClr val="000000"/>
                </a:solidFill>
                <a:latin typeface="Vollkorn Bold"/>
              </a:rPr>
              <a:t>1,616 NLP tasks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 - for evaluating the </a:t>
            </a:r>
            <a:r>
              <a:rPr lang="en-US" sz="2799" dirty="0">
                <a:solidFill>
                  <a:srgbClr val="00B050"/>
                </a:solidFill>
                <a:latin typeface="Vollkorn Bold"/>
              </a:rPr>
              <a:t>generalization capabilities</a:t>
            </a:r>
            <a:r>
              <a:rPr lang="en-US" sz="2799" dirty="0">
                <a:solidFill>
                  <a:srgbClr val="00B050"/>
                </a:solidFill>
                <a:latin typeface="Vollkorn"/>
              </a:rPr>
              <a:t> 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based on </a:t>
            </a:r>
            <a:r>
              <a:rPr lang="en-US" sz="2799" dirty="0">
                <a:solidFill>
                  <a:srgbClr val="000000"/>
                </a:solidFill>
                <a:latin typeface="Vollkorn Bold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 &amp; </a:t>
            </a:r>
            <a:r>
              <a:rPr lang="en-US" sz="2799" dirty="0">
                <a:solidFill>
                  <a:srgbClr val="000000"/>
                </a:solidFill>
                <a:latin typeface="Vollkorn Bold"/>
              </a:rPr>
              <a:t>ROGUE-L;</a:t>
            </a:r>
          </a:p>
          <a:p>
            <a:pPr algn="just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Vollkorn Bold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Vollkorn"/>
              </a:rPr>
              <a:t>Developed  “</a:t>
            </a:r>
            <a:r>
              <a:rPr lang="en-US" sz="2799" dirty="0">
                <a:solidFill>
                  <a:srgbClr val="00B050"/>
                </a:solidFill>
                <a:latin typeface="Vollkorn Bold"/>
              </a:rPr>
              <a:t>Tk-instruct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” Model, trained with </a:t>
            </a:r>
            <a:r>
              <a:rPr lang="en-US" sz="2799" dirty="0">
                <a:solidFill>
                  <a:srgbClr val="000000"/>
                </a:solidFill>
                <a:latin typeface="Vollkorn Bold"/>
              </a:rPr>
              <a:t>Super Dataset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 by adding “</a:t>
            </a:r>
            <a:r>
              <a:rPr lang="en-US" sz="2799" dirty="0">
                <a:solidFill>
                  <a:srgbClr val="00B050"/>
                </a:solidFill>
                <a:latin typeface="Vollkorn Bold"/>
              </a:rPr>
              <a:t>in-context instructions</a:t>
            </a:r>
            <a:r>
              <a:rPr lang="en-US" sz="2799" dirty="0">
                <a:solidFill>
                  <a:srgbClr val="000000"/>
                </a:solidFill>
                <a:latin typeface="Vollkorn"/>
              </a:rPr>
              <a:t>” (for instance adding “definition”).  </a:t>
            </a:r>
            <a:r>
              <a:rPr lang="en-US" sz="2799" dirty="0">
                <a:solidFill>
                  <a:srgbClr val="000000"/>
                </a:solidFill>
                <a:latin typeface="Vollkorn Bold"/>
              </a:rPr>
              <a:t> </a:t>
            </a:r>
          </a:p>
          <a:p>
            <a:pPr marL="302259" lvl="1" algn="just"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Vollkorn Bold"/>
            </a:endParaRP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Vollkorn Bold"/>
              </a:rPr>
              <a:t>Result: </a:t>
            </a:r>
            <a:r>
              <a:rPr lang="en-US" sz="2799" b="1" dirty="0">
                <a:solidFill>
                  <a:srgbClr val="000000"/>
                </a:solidFill>
                <a:latin typeface="Vollkorn Bold"/>
              </a:rPr>
              <a:t>Outperforms Pretrained LMs in handling unseen tasks. 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83380" y="3272773"/>
            <a:ext cx="8179065" cy="1018602"/>
            <a:chOff x="0" y="0"/>
            <a:chExt cx="10905420" cy="1358136"/>
          </a:xfrm>
        </p:grpSpPr>
        <p:sp>
          <p:nvSpPr>
            <p:cNvPr id="9" name="TextBox 9"/>
            <p:cNvSpPr txBox="1"/>
            <p:nvPr/>
          </p:nvSpPr>
          <p:spPr>
            <a:xfrm>
              <a:off x="0" y="760601"/>
              <a:ext cx="10905420" cy="597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40"/>
                </a:lnSpc>
              </a:pPr>
              <a:r>
                <a:rPr lang="en-US" sz="3000" spc="240">
                  <a:solidFill>
                    <a:srgbClr val="F257D9"/>
                  </a:solidFill>
                  <a:latin typeface="Cinzel Bold"/>
                </a:rPr>
                <a:t>Key highlights: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20961" y="-9525"/>
              <a:ext cx="7463499" cy="502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34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31399" y="688797"/>
            <a:ext cx="11226243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 dirty="0">
                <a:solidFill>
                  <a:srgbClr val="000000"/>
                </a:solidFill>
                <a:latin typeface="Chewy"/>
              </a:rPr>
              <a:t>Reference Paper</a:t>
            </a:r>
          </a:p>
        </p:txBody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57EB7011-FF0F-DEE3-BD09-05C3BBB6DB1F}"/>
              </a:ext>
            </a:extLst>
          </p:cNvPr>
          <p:cNvSpPr/>
          <p:nvPr/>
        </p:nvSpPr>
        <p:spPr>
          <a:xfrm rot="-24000">
            <a:off x="12047702" y="7564652"/>
            <a:ext cx="5478154" cy="2556672"/>
          </a:xfrm>
          <a:custGeom>
            <a:avLst/>
            <a:gdLst/>
            <a:ahLst/>
            <a:cxnLst/>
            <a:rect l="l" t="t" r="r" b="b"/>
            <a:pathLst>
              <a:path w="5478154" h="2556672">
                <a:moveTo>
                  <a:pt x="17583" y="0"/>
                </a:moveTo>
                <a:lnTo>
                  <a:pt x="5478154" y="38123"/>
                </a:lnTo>
                <a:lnTo>
                  <a:pt x="5460571" y="2556671"/>
                </a:lnTo>
                <a:lnTo>
                  <a:pt x="0" y="2518549"/>
                </a:lnTo>
                <a:lnTo>
                  <a:pt x="17583" y="0"/>
                </a:lnTo>
                <a:close/>
              </a:path>
            </a:pathLst>
          </a:custGeom>
          <a:blipFill>
            <a:blip r:embed="rId3"/>
            <a:stretch>
              <a:fillRect l="-1489" t="-26921" r="-99939" b="-6290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43DE79D6-C035-25BB-0E16-A0B6F63DEBEB}"/>
              </a:ext>
            </a:extLst>
          </p:cNvPr>
          <p:cNvGrpSpPr/>
          <p:nvPr/>
        </p:nvGrpSpPr>
        <p:grpSpPr>
          <a:xfrm>
            <a:off x="11607662" y="672054"/>
            <a:ext cx="6358234" cy="6342339"/>
            <a:chOff x="0" y="0"/>
            <a:chExt cx="8477646" cy="8456451"/>
          </a:xfrm>
        </p:grpSpPr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DB01D335-1DA7-BEF4-02CB-64467EFAB681}"/>
                </a:ext>
              </a:extLst>
            </p:cNvPr>
            <p:cNvSpPr/>
            <p:nvPr/>
          </p:nvSpPr>
          <p:spPr>
            <a:xfrm>
              <a:off x="0" y="0"/>
              <a:ext cx="8477646" cy="8456451"/>
            </a:xfrm>
            <a:custGeom>
              <a:avLst/>
              <a:gdLst/>
              <a:ahLst/>
              <a:cxnLst/>
              <a:rect l="l" t="t" r="r" b="b"/>
              <a:pathLst>
                <a:path w="8477646" h="8456451">
                  <a:moveTo>
                    <a:pt x="0" y="0"/>
                  </a:moveTo>
                  <a:lnTo>
                    <a:pt x="8477646" y="0"/>
                  </a:lnTo>
                  <a:lnTo>
                    <a:pt x="8477646" y="8456451"/>
                  </a:lnTo>
                  <a:lnTo>
                    <a:pt x="0" y="8456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EAABAEC0-599E-98F2-C006-531A7783F88B}"/>
                </a:ext>
              </a:extLst>
            </p:cNvPr>
            <p:cNvSpPr txBox="1"/>
            <p:nvPr/>
          </p:nvSpPr>
          <p:spPr>
            <a:xfrm>
              <a:off x="2575582" y="560137"/>
              <a:ext cx="3604895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Chewy"/>
                </a:rPr>
                <a:t>Based on T5 Model</a:t>
              </a:r>
            </a:p>
          </p:txBody>
        </p:sp>
        <p:sp>
          <p:nvSpPr>
            <p:cNvPr id="25" name="TextBox 15">
              <a:extLst>
                <a:ext uri="{FF2B5EF4-FFF2-40B4-BE49-F238E27FC236}">
                  <a16:creationId xmlns:a16="http://schemas.microsoft.com/office/drawing/2014/main" id="{E708273E-C164-CD2A-E64B-77DB767A5B66}"/>
                </a:ext>
              </a:extLst>
            </p:cNvPr>
            <p:cNvSpPr txBox="1"/>
            <p:nvPr/>
          </p:nvSpPr>
          <p:spPr>
            <a:xfrm>
              <a:off x="2899185" y="1846333"/>
              <a:ext cx="2679277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Chewy"/>
                </a:rPr>
                <a:t>Leverage the </a:t>
              </a:r>
            </a:p>
            <a:p>
              <a:pPr marL="0" lvl="0" indent="0"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Chewy"/>
                </a:rPr>
                <a:t>SUPER Dataset</a:t>
              </a:r>
            </a:p>
          </p:txBody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CB15EEC4-9FFF-D8B1-F933-3AE24844E01A}"/>
                </a:ext>
              </a:extLst>
            </p:cNvPr>
            <p:cNvSpPr txBox="1"/>
            <p:nvPr/>
          </p:nvSpPr>
          <p:spPr>
            <a:xfrm>
              <a:off x="2029319" y="3443749"/>
              <a:ext cx="4469342" cy="1140883"/>
            </a:xfrm>
            <a:prstGeom prst="rect">
              <a:avLst/>
            </a:prstGeom>
            <a:solidFill>
              <a:srgbClr val="C554A0"/>
            </a:soli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Chewy"/>
                </a:rPr>
                <a:t>In-context Instructions on </a:t>
              </a:r>
            </a:p>
            <a:p>
              <a:pPr marL="0" lvl="0" indent="0" algn="ctr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FFFFF"/>
                  </a:solidFill>
                  <a:latin typeface="Chewy"/>
                </a:rPr>
                <a:t>SUPER Dataset</a:t>
              </a:r>
            </a:p>
          </p:txBody>
        </p:sp>
        <p:sp>
          <p:nvSpPr>
            <p:cNvPr id="27" name="TextBox 17">
              <a:extLst>
                <a:ext uri="{FF2B5EF4-FFF2-40B4-BE49-F238E27FC236}">
                  <a16:creationId xmlns:a16="http://schemas.microsoft.com/office/drawing/2014/main" id="{305415AF-294F-00DD-BE66-C3F7A4B46056}"/>
                </a:ext>
              </a:extLst>
            </p:cNvPr>
            <p:cNvSpPr txBox="1"/>
            <p:nvPr/>
          </p:nvSpPr>
          <p:spPr>
            <a:xfrm>
              <a:off x="1668333" y="5139122"/>
              <a:ext cx="4671695" cy="1188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hewy"/>
                </a:rPr>
                <a:t>Fine-tuning T5 Model with </a:t>
              </a:r>
            </a:p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Chewy"/>
                </a:rPr>
                <a:t>new dataset</a:t>
              </a:r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A7C4E1AD-9774-E580-58E5-7A34F597077E}"/>
                </a:ext>
              </a:extLst>
            </p:cNvPr>
            <p:cNvSpPr txBox="1"/>
            <p:nvPr/>
          </p:nvSpPr>
          <p:spPr>
            <a:xfrm>
              <a:off x="2390056" y="6689369"/>
              <a:ext cx="3975946" cy="1188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FFFFFF"/>
                  </a:solidFill>
                  <a:latin typeface="Chewy"/>
                </a:rPr>
                <a:t>Evaluate with </a:t>
              </a:r>
            </a:p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Chewy"/>
                </a:rPr>
                <a:t>SUPER-NAT benchmark</a:t>
              </a:r>
            </a:p>
          </p:txBody>
        </p:sp>
      </p:grpSp>
      <p:sp>
        <p:nvSpPr>
          <p:cNvPr id="29" name="TextBox 10">
            <a:extLst>
              <a:ext uri="{FF2B5EF4-FFF2-40B4-BE49-F238E27FC236}">
                <a16:creationId xmlns:a16="http://schemas.microsoft.com/office/drawing/2014/main" id="{8BF5AACA-9D43-BE0D-4FA4-81E5DF5D4D9B}"/>
              </a:ext>
            </a:extLst>
          </p:cNvPr>
          <p:cNvSpPr txBox="1"/>
          <p:nvPr/>
        </p:nvSpPr>
        <p:spPr>
          <a:xfrm>
            <a:off x="11314867" y="7117705"/>
            <a:ext cx="4329846" cy="457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2625" dirty="0">
                <a:solidFill>
                  <a:srgbClr val="000000"/>
                </a:solidFill>
                <a:latin typeface="Chewy"/>
              </a:rPr>
              <a:t>In-context Instructions</a:t>
            </a: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9A336265-78F0-9029-E549-957AF37833F8}"/>
              </a:ext>
            </a:extLst>
          </p:cNvPr>
          <p:cNvSpPr txBox="1"/>
          <p:nvPr/>
        </p:nvSpPr>
        <p:spPr>
          <a:xfrm>
            <a:off x="10568454" y="105136"/>
            <a:ext cx="4329846" cy="457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2625" dirty="0">
                <a:solidFill>
                  <a:srgbClr val="000000"/>
                </a:solidFill>
                <a:latin typeface="Chewy"/>
              </a:rPr>
              <a:t>Methodology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9994" y="1635443"/>
            <a:ext cx="3293670" cy="4952887"/>
          </a:xfrm>
          <a:custGeom>
            <a:avLst/>
            <a:gdLst/>
            <a:ahLst/>
            <a:cxnLst/>
            <a:rect l="l" t="t" r="r" b="b"/>
            <a:pathLst>
              <a:path w="3293670" h="4952887">
                <a:moveTo>
                  <a:pt x="0" y="0"/>
                </a:moveTo>
                <a:lnTo>
                  <a:pt x="3293670" y="0"/>
                </a:lnTo>
                <a:lnTo>
                  <a:pt x="3293670" y="4952887"/>
                </a:lnTo>
                <a:lnTo>
                  <a:pt x="0" y="495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9994" y="7203508"/>
            <a:ext cx="3293670" cy="2194408"/>
          </a:xfrm>
          <a:custGeom>
            <a:avLst/>
            <a:gdLst/>
            <a:ahLst/>
            <a:cxnLst/>
            <a:rect l="l" t="t" r="r" b="b"/>
            <a:pathLst>
              <a:path w="3293670" h="2194408">
                <a:moveTo>
                  <a:pt x="0" y="0"/>
                </a:moveTo>
                <a:lnTo>
                  <a:pt x="3293670" y="0"/>
                </a:lnTo>
                <a:lnTo>
                  <a:pt x="3293670" y="2194407"/>
                </a:lnTo>
                <a:lnTo>
                  <a:pt x="0" y="2194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21030" y="307657"/>
            <a:ext cx="15045940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 dirty="0">
                <a:solidFill>
                  <a:srgbClr val="000000"/>
                </a:solidFill>
                <a:latin typeface="Chewy"/>
              </a:rPr>
              <a:t>Research Objective and Hypothesis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26767" y="1482084"/>
            <a:ext cx="6073630" cy="131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8"/>
              </a:lnSpc>
              <a:spcBef>
                <a:spcPct val="0"/>
              </a:spcBef>
            </a:pPr>
            <a:r>
              <a:rPr lang="en-US" sz="7670" dirty="0">
                <a:solidFill>
                  <a:srgbClr val="F4CA44"/>
                </a:solidFill>
                <a:latin typeface="Lazydog"/>
              </a:rPr>
              <a:t>Objective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91155" y="6706252"/>
            <a:ext cx="6073630" cy="1319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8"/>
              </a:lnSpc>
              <a:spcBef>
                <a:spcPct val="0"/>
              </a:spcBef>
            </a:pPr>
            <a:r>
              <a:rPr lang="en-US" sz="7670" dirty="0">
                <a:solidFill>
                  <a:srgbClr val="02B38C"/>
                </a:solidFill>
                <a:latin typeface="Lazydog"/>
              </a:rPr>
              <a:t>Hypothesis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30389" y="2797827"/>
            <a:ext cx="12236581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Vollkorn"/>
              </a:rPr>
              <a:t>Reproduce Tk-Instruct &amp; create a variant model to outperform it?   </a:t>
            </a:r>
            <a:r>
              <a:rPr lang="en-US" sz="3000" dirty="0">
                <a:solidFill>
                  <a:srgbClr val="FF0000"/>
                </a:solidFill>
                <a:latin typeface="Vollkorn Bold"/>
              </a:rPr>
              <a:t>But HOW?</a:t>
            </a:r>
            <a:r>
              <a:rPr lang="en-US" sz="3000" dirty="0">
                <a:solidFill>
                  <a:srgbClr val="FF0000"/>
                </a:solidFill>
                <a:latin typeface="Vollkorn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(i.e., pure human labor work with </a:t>
            </a:r>
            <a:r>
              <a:rPr lang="en-US" sz="3000" dirty="0">
                <a:solidFill>
                  <a:srgbClr val="FF0000"/>
                </a:solidFill>
                <a:latin typeface="Vollkorn Bold"/>
              </a:rPr>
              <a:t>88 people</a:t>
            </a:r>
            <a:r>
              <a:rPr lang="en-US" sz="3000" dirty="0">
                <a:solidFill>
                  <a:srgbClr val="FF0000"/>
                </a:solidFill>
                <a:latin typeface="Vollkorn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+ </a:t>
            </a:r>
            <a:r>
              <a:rPr lang="en-US" sz="3000" dirty="0">
                <a:solidFill>
                  <a:srgbClr val="FF0000"/>
                </a:solidFill>
                <a:latin typeface="Vollkorn Bold"/>
              </a:rPr>
              <a:t>One year</a:t>
            </a:r>
            <a:r>
              <a:rPr lang="en-US" sz="3000" dirty="0">
                <a:solidFill>
                  <a:srgbClr val="FF0000"/>
                </a:solidFill>
                <a:latin typeface="Vollkorn"/>
              </a:rPr>
              <a:t> 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to build their dataset)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26767" y="8206868"/>
            <a:ext cx="12040203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Vollkorn"/>
              </a:rPr>
              <a:t>The integration of synthetic data is hypothesized to yield comparable effectiveness and may bring “</a:t>
            </a:r>
            <a:r>
              <a:rPr lang="en-US" sz="3000" b="1" dirty="0">
                <a:solidFill>
                  <a:srgbClr val="F257D9"/>
                </a:solidFill>
                <a:latin typeface="Vollkorn"/>
              </a:rPr>
              <a:t>new element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” to the original model.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30389" y="4523439"/>
            <a:ext cx="12236581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Vollkorn"/>
              </a:rPr>
              <a:t>Develop a cost-effective variant model of Tk-Instruct by </a:t>
            </a:r>
            <a:r>
              <a:rPr lang="en-US" sz="3000" dirty="0">
                <a:solidFill>
                  <a:srgbClr val="000000"/>
                </a:solidFill>
                <a:latin typeface="Vollkorn Bold"/>
              </a:rPr>
              <a:t>integrating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 </a:t>
            </a:r>
            <a:r>
              <a:rPr lang="en-US" sz="3000" dirty="0">
                <a:solidFill>
                  <a:srgbClr val="F257D9"/>
                </a:solidFill>
                <a:latin typeface="Vollkorn Bold"/>
              </a:rPr>
              <a:t>synthetic dataset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, achieving comparable generalization capability on the SUPER benchmark, and to </a:t>
            </a:r>
            <a:r>
              <a:rPr lang="en-US" sz="3000" dirty="0">
                <a:solidFill>
                  <a:srgbClr val="000000"/>
                </a:solidFill>
                <a:latin typeface="Vollkorn Bold"/>
              </a:rPr>
              <a:t>analyze its impact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 compared to model trained on </a:t>
            </a:r>
            <a:r>
              <a:rPr lang="en-US" sz="3000" dirty="0">
                <a:solidFill>
                  <a:srgbClr val="F257D9"/>
                </a:solidFill>
                <a:latin typeface="Vollkorn Bold"/>
              </a:rPr>
              <a:t>human-annotation data </a:t>
            </a:r>
            <a:r>
              <a:rPr lang="en-US" sz="3000" b="1" dirty="0">
                <a:solidFill>
                  <a:srgbClr val="F257D9"/>
                </a:solidFill>
                <a:latin typeface="Vollkorn"/>
              </a:rPr>
              <a:t>(i.e., Tk-Instruct)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7802" y="2941055"/>
            <a:ext cx="2949027" cy="1137559"/>
          </a:xfrm>
          <a:custGeom>
            <a:avLst/>
            <a:gdLst/>
            <a:ahLst/>
            <a:cxnLst/>
            <a:rect l="l" t="t" r="r" b="b"/>
            <a:pathLst>
              <a:path w="2949027" h="1137559">
                <a:moveTo>
                  <a:pt x="0" y="0"/>
                </a:moveTo>
                <a:lnTo>
                  <a:pt x="2949027" y="0"/>
                </a:lnTo>
                <a:lnTo>
                  <a:pt x="2949027" y="1137558"/>
                </a:lnTo>
                <a:lnTo>
                  <a:pt x="0" y="1137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397987" y="4901292"/>
            <a:ext cx="5238815" cy="5070331"/>
          </a:xfrm>
          <a:custGeom>
            <a:avLst/>
            <a:gdLst/>
            <a:ahLst/>
            <a:cxnLst/>
            <a:rect l="l" t="t" r="r" b="b"/>
            <a:pathLst>
              <a:path w="4329846" h="4190595">
                <a:moveTo>
                  <a:pt x="0" y="0"/>
                </a:moveTo>
                <a:lnTo>
                  <a:pt x="4329846" y="0"/>
                </a:lnTo>
                <a:lnTo>
                  <a:pt x="4329846" y="4190594"/>
                </a:lnTo>
                <a:lnTo>
                  <a:pt x="0" y="4190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6189536"/>
            <a:ext cx="11257335" cy="2052118"/>
          </a:xfrm>
          <a:custGeom>
            <a:avLst/>
            <a:gdLst/>
            <a:ahLst/>
            <a:cxnLst/>
            <a:rect l="l" t="t" r="r" b="b"/>
            <a:pathLst>
              <a:path w="11257335" h="2052118">
                <a:moveTo>
                  <a:pt x="0" y="0"/>
                </a:moveTo>
                <a:lnTo>
                  <a:pt x="11257335" y="0"/>
                </a:lnTo>
                <a:lnTo>
                  <a:pt x="11257335" y="2052119"/>
                </a:lnTo>
                <a:lnTo>
                  <a:pt x="0" y="20521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484581" y="2089862"/>
            <a:ext cx="5597624" cy="37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4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9419771" y="3884187"/>
            <a:ext cx="5597624" cy="379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4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135380" y="564832"/>
            <a:ext cx="14017240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000000"/>
                </a:solidFill>
                <a:latin typeface="Chewy"/>
              </a:rPr>
              <a:t>Methodology - Data Ablation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5674" y="1889624"/>
            <a:ext cx="12236581" cy="275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Vollkorn"/>
              </a:rPr>
              <a:t>Consists of </a:t>
            </a:r>
            <a:r>
              <a:rPr lang="en-US" sz="3000" b="1" dirty="0">
                <a:solidFill>
                  <a:srgbClr val="00B050"/>
                </a:solidFill>
                <a:latin typeface="Vollkorn"/>
              </a:rPr>
              <a:t>52K instruction-following demonstrations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 generated in the style of self-instruct using text-davinci-003.</a:t>
            </a:r>
          </a:p>
          <a:p>
            <a:pPr marL="647703" lvl="1" indent="-323852" algn="just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Vollkorn"/>
              </a:rPr>
              <a:t>Showcasing similar behaviors to </a:t>
            </a:r>
            <a:r>
              <a:rPr lang="en-US" sz="3000" dirty="0" err="1">
                <a:solidFill>
                  <a:srgbClr val="000000"/>
                </a:solidFill>
                <a:latin typeface="Vollkorn"/>
              </a:rPr>
              <a:t>OpenAI's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 text-davinci-003 while being remarkably compact and </a:t>
            </a:r>
            <a:r>
              <a:rPr lang="en-US" sz="3000" b="1" dirty="0">
                <a:solidFill>
                  <a:srgbClr val="00B050"/>
                </a:solidFill>
                <a:latin typeface="Vollkorn"/>
              </a:rPr>
              <a:t>cost-effective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 to reproduce (“</a:t>
            </a:r>
            <a:r>
              <a:rPr lang="en-US" sz="3000" dirty="0">
                <a:solidFill>
                  <a:srgbClr val="F257D9"/>
                </a:solidFill>
                <a:latin typeface="Vollkorn Bold"/>
              </a:rPr>
              <a:t>costed less than $500 using the </a:t>
            </a:r>
            <a:r>
              <a:rPr lang="en-US" sz="3000" dirty="0" err="1">
                <a:solidFill>
                  <a:srgbClr val="F257D9"/>
                </a:solidFill>
                <a:latin typeface="Vollkorn Bold"/>
              </a:rPr>
              <a:t>OpenAI</a:t>
            </a:r>
            <a:r>
              <a:rPr lang="en-US" sz="3000" dirty="0">
                <a:solidFill>
                  <a:srgbClr val="F257D9"/>
                </a:solidFill>
                <a:latin typeface="Vollkorn Bold"/>
              </a:rPr>
              <a:t> API</a:t>
            </a:r>
            <a:r>
              <a:rPr lang="en-US" sz="3000" dirty="0">
                <a:solidFill>
                  <a:srgbClr val="000000"/>
                </a:solidFill>
                <a:latin typeface="Vollkorn"/>
              </a:rPr>
              <a:t>”).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2394213" y="2089649"/>
            <a:ext cx="841305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5000">
                <a:solidFill>
                  <a:srgbClr val="8134D8"/>
                </a:solidFill>
                <a:latin typeface="Studly"/>
              </a:rPr>
              <a:t>DATASET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01609" y="5603133"/>
            <a:ext cx="6038606" cy="501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Chewy"/>
              </a:rPr>
              <a:t>Diversity Tasks in Alpaca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633" y="5621039"/>
            <a:ext cx="7058207" cy="515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Chewy"/>
              </a:rPr>
              <a:t>Demonstration of Alpaca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8757" y="5308188"/>
            <a:ext cx="16230600" cy="4666298"/>
          </a:xfrm>
          <a:custGeom>
            <a:avLst/>
            <a:gdLst/>
            <a:ahLst/>
            <a:cxnLst/>
            <a:rect l="l" t="t" r="r" b="b"/>
            <a:pathLst>
              <a:path w="16230600" h="4666298">
                <a:moveTo>
                  <a:pt x="0" y="0"/>
                </a:moveTo>
                <a:lnTo>
                  <a:pt x="16230600" y="0"/>
                </a:lnTo>
                <a:lnTo>
                  <a:pt x="16230600" y="4666298"/>
                </a:lnTo>
                <a:lnTo>
                  <a:pt x="0" y="4666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406168" y="1768834"/>
            <a:ext cx="4564482" cy="1034830"/>
          </a:xfrm>
          <a:custGeom>
            <a:avLst/>
            <a:gdLst/>
            <a:ahLst/>
            <a:cxnLst/>
            <a:rect l="l" t="t" r="r" b="b"/>
            <a:pathLst>
              <a:path w="4564482" h="1034830">
                <a:moveTo>
                  <a:pt x="0" y="0"/>
                </a:moveTo>
                <a:lnTo>
                  <a:pt x="4564482" y="0"/>
                </a:lnTo>
                <a:lnTo>
                  <a:pt x="4564482" y="1034830"/>
                </a:lnTo>
                <a:lnTo>
                  <a:pt x="0" y="103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411856" y="2068335"/>
            <a:ext cx="2740763" cy="2291963"/>
          </a:xfrm>
          <a:custGeom>
            <a:avLst/>
            <a:gdLst/>
            <a:ahLst/>
            <a:cxnLst/>
            <a:rect l="l" t="t" r="r" b="b"/>
            <a:pathLst>
              <a:path w="2740763" h="2291963">
                <a:moveTo>
                  <a:pt x="0" y="0"/>
                </a:moveTo>
                <a:lnTo>
                  <a:pt x="2740764" y="0"/>
                </a:lnTo>
                <a:lnTo>
                  <a:pt x="2740764" y="2291963"/>
                </a:lnTo>
                <a:lnTo>
                  <a:pt x="0" y="229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49375" y="2068335"/>
            <a:ext cx="2080768" cy="2222449"/>
          </a:xfrm>
          <a:custGeom>
            <a:avLst/>
            <a:gdLst/>
            <a:ahLst/>
            <a:cxnLst/>
            <a:rect l="l" t="t" r="r" b="b"/>
            <a:pathLst>
              <a:path w="2080768" h="2222449">
                <a:moveTo>
                  <a:pt x="0" y="0"/>
                </a:moveTo>
                <a:lnTo>
                  <a:pt x="2080768" y="0"/>
                </a:lnTo>
                <a:lnTo>
                  <a:pt x="2080768" y="2222449"/>
                </a:lnTo>
                <a:lnTo>
                  <a:pt x="0" y="22224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21905" y="6554669"/>
            <a:ext cx="2827610" cy="923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5"/>
              </a:lnSpc>
            </a:pPr>
            <a:r>
              <a:rPr lang="en-US" sz="2625" dirty="0">
                <a:solidFill>
                  <a:srgbClr val="000000"/>
                </a:solidFill>
                <a:latin typeface="Chewy"/>
              </a:rPr>
              <a:t>T5</a:t>
            </a:r>
            <a:r>
              <a:rPr lang="en-US" altLang="zh-CN" sz="2625" dirty="0">
                <a:solidFill>
                  <a:srgbClr val="000000"/>
                </a:solidFill>
                <a:latin typeface="Chewy"/>
              </a:rPr>
              <a:t>-LM</a:t>
            </a:r>
            <a:r>
              <a:rPr lang="en-US" sz="2625" dirty="0">
                <a:solidFill>
                  <a:srgbClr val="000000"/>
                </a:solidFill>
                <a:latin typeface="Chewy"/>
              </a:rPr>
              <a:t> 3B Model</a:t>
            </a:r>
          </a:p>
          <a:p>
            <a:pPr marL="0" lvl="0" indent="0" algn="ctr">
              <a:lnSpc>
                <a:spcPts val="3675"/>
              </a:lnSpc>
              <a:spcBef>
                <a:spcPct val="0"/>
              </a:spcBef>
            </a:pPr>
            <a:r>
              <a:rPr lang="en-US" sz="2625" dirty="0">
                <a:solidFill>
                  <a:srgbClr val="000000"/>
                </a:solidFill>
                <a:latin typeface="Chewy"/>
              </a:rPr>
              <a:t>(Same as Tk-Instruct)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51349" y="5181159"/>
            <a:ext cx="2971766" cy="4219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5"/>
              </a:lnSpc>
            </a:pPr>
            <a:endParaRPr dirty="0"/>
          </a:p>
          <a:p>
            <a:pPr>
              <a:lnSpc>
                <a:spcPts val="3675"/>
              </a:lnSpc>
            </a:pPr>
            <a:endParaRPr dirty="0"/>
          </a:p>
          <a:p>
            <a:pPr marL="566772" lvl="1" indent="-283386">
              <a:lnSpc>
                <a:spcPts val="3675"/>
              </a:lnSpc>
              <a:buFont typeface="Arial"/>
              <a:buChar char="•"/>
            </a:pPr>
            <a:r>
              <a:rPr lang="en-US" sz="2625" dirty="0">
                <a:solidFill>
                  <a:srgbClr val="7D36DA"/>
                </a:solidFill>
                <a:latin typeface="Chewy"/>
              </a:rPr>
              <a:t>Raw Alpaca</a:t>
            </a:r>
          </a:p>
          <a:p>
            <a:pPr>
              <a:lnSpc>
                <a:spcPts val="3675"/>
              </a:lnSpc>
            </a:pPr>
            <a:endParaRPr lang="en-US" sz="2625" dirty="0">
              <a:solidFill>
                <a:srgbClr val="000000"/>
              </a:solidFill>
              <a:latin typeface="Chewy"/>
            </a:endParaRPr>
          </a:p>
          <a:p>
            <a:pPr marL="566772" lvl="1" indent="-283386">
              <a:lnSpc>
                <a:spcPts val="3675"/>
              </a:lnSpc>
              <a:buFont typeface="Arial"/>
              <a:buChar char="•"/>
            </a:pPr>
            <a:r>
              <a:rPr lang="en-US" sz="2625" dirty="0">
                <a:solidFill>
                  <a:srgbClr val="FF7800"/>
                </a:solidFill>
                <a:latin typeface="Chewy"/>
              </a:rPr>
              <a:t>Alpaca in Tk-instruct format </a:t>
            </a:r>
          </a:p>
          <a:p>
            <a:pPr>
              <a:lnSpc>
                <a:spcPts val="3675"/>
              </a:lnSpc>
            </a:pPr>
            <a:endParaRPr lang="en-US" sz="2625" dirty="0">
              <a:solidFill>
                <a:srgbClr val="000000"/>
              </a:solidFill>
              <a:latin typeface="Chewy"/>
            </a:endParaRPr>
          </a:p>
          <a:p>
            <a:pPr>
              <a:lnSpc>
                <a:spcPts val="3675"/>
              </a:lnSpc>
            </a:pPr>
            <a:endParaRPr lang="en-US" sz="2625" dirty="0">
              <a:solidFill>
                <a:srgbClr val="000000"/>
              </a:solidFill>
              <a:latin typeface="Chewy"/>
            </a:endParaRPr>
          </a:p>
          <a:p>
            <a:pPr marL="0" lvl="0" indent="0">
              <a:lnSpc>
                <a:spcPts val="3675"/>
              </a:lnSpc>
              <a:spcBef>
                <a:spcPct val="0"/>
              </a:spcBef>
            </a:pPr>
            <a:endParaRPr lang="en-US" sz="2625" dirty="0">
              <a:solidFill>
                <a:srgbClr val="000000"/>
              </a:solidFill>
              <a:latin typeface="Chew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24949" y="6159000"/>
            <a:ext cx="2656899" cy="167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85"/>
              </a:lnSpc>
              <a:spcBef>
                <a:spcPct val="0"/>
              </a:spcBef>
            </a:pPr>
            <a:r>
              <a:rPr lang="en-US" sz="2347" dirty="0">
                <a:solidFill>
                  <a:srgbClr val="000000"/>
                </a:solidFill>
                <a:latin typeface="Chewy"/>
              </a:rPr>
              <a:t>Fine-tune by integrating SUPER with one of the two processed dataset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48699" y="6401503"/>
            <a:ext cx="2656899" cy="167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5"/>
              </a:lnSpc>
            </a:pPr>
            <a:r>
              <a:rPr lang="en-US" sz="2347" dirty="0">
                <a:solidFill>
                  <a:srgbClr val="000000"/>
                </a:solidFill>
                <a:latin typeface="Chewy"/>
              </a:rPr>
              <a:t>Evaluate based on SUPER Nat</a:t>
            </a:r>
          </a:p>
          <a:p>
            <a:pPr marL="0" lvl="0" indent="0">
              <a:lnSpc>
                <a:spcPts val="3285"/>
              </a:lnSpc>
              <a:spcBef>
                <a:spcPct val="0"/>
              </a:spcBef>
            </a:pPr>
            <a:r>
              <a:rPr lang="en-US" sz="2347" dirty="0">
                <a:solidFill>
                  <a:srgbClr val="000000"/>
                </a:solidFill>
                <a:latin typeface="Chewy"/>
              </a:rPr>
              <a:t>benchmark and conduct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1905" y="4838259"/>
            <a:ext cx="2346019" cy="270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15"/>
              </a:lnSpc>
              <a:spcBef>
                <a:spcPct val="0"/>
              </a:spcBef>
            </a:pPr>
            <a:r>
              <a:rPr lang="en-US" sz="2115" u="none" strike="noStrike" dirty="0">
                <a:solidFill>
                  <a:srgbClr val="0A0047"/>
                </a:solidFill>
                <a:latin typeface="Akzidenz-Grotesk Bold"/>
              </a:rPr>
              <a:t>↓Model↓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85885" y="4838259"/>
            <a:ext cx="2458008" cy="33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15"/>
              </a:lnSpc>
              <a:spcBef>
                <a:spcPct val="0"/>
              </a:spcBef>
            </a:pPr>
            <a:r>
              <a:rPr lang="en-US" sz="2115" u="none" strike="noStrike">
                <a:solidFill>
                  <a:srgbClr val="0A0047"/>
                </a:solidFill>
                <a:latin typeface="Akzidenz-Grotesk Bold"/>
              </a:rPr>
              <a:t>↓PREPROCESS↓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24950" y="4809401"/>
            <a:ext cx="2458008" cy="33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15"/>
              </a:lnSpc>
              <a:spcBef>
                <a:spcPct val="0"/>
              </a:spcBef>
            </a:pPr>
            <a:r>
              <a:rPr lang="en-US" sz="2115" u="none" strike="noStrike">
                <a:solidFill>
                  <a:srgbClr val="0A0047"/>
                </a:solidFill>
                <a:latin typeface="Akzidenz-Grotesk Bold"/>
              </a:rPr>
              <a:t>↓FINE-TUNING↓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48699" y="4809401"/>
            <a:ext cx="2458008" cy="33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115"/>
              </a:lnSpc>
              <a:spcBef>
                <a:spcPct val="0"/>
              </a:spcBef>
            </a:pPr>
            <a:r>
              <a:rPr lang="en-US" sz="2115" u="none" strike="noStrike">
                <a:solidFill>
                  <a:srgbClr val="0A0047"/>
                </a:solidFill>
                <a:latin typeface="Akzidenz-Grotesk Bold"/>
              </a:rPr>
              <a:t>↓EVALUATION↓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346320" y="1469442"/>
            <a:ext cx="1279129" cy="558778"/>
            <a:chOff x="0" y="0"/>
            <a:chExt cx="1705505" cy="7450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05505" cy="745038"/>
            </a:xfrm>
            <a:custGeom>
              <a:avLst/>
              <a:gdLst/>
              <a:ahLst/>
              <a:cxnLst/>
              <a:rect l="l" t="t" r="r" b="b"/>
              <a:pathLst>
                <a:path w="1705505" h="745038">
                  <a:moveTo>
                    <a:pt x="0" y="0"/>
                  </a:moveTo>
                  <a:lnTo>
                    <a:pt x="1705505" y="0"/>
                  </a:lnTo>
                  <a:lnTo>
                    <a:pt x="1705505" y="745038"/>
                  </a:lnTo>
                  <a:lnTo>
                    <a:pt x="0" y="745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2386" t="-147970" b="-35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379"/>
              <a:ext cx="1705505" cy="2578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Noticia Text Bold"/>
                </a:rPr>
                <a:t>Alpaca Raw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4406168" y="3338937"/>
            <a:ext cx="4564482" cy="1364098"/>
          </a:xfrm>
          <a:custGeom>
            <a:avLst/>
            <a:gdLst/>
            <a:ahLst/>
            <a:cxnLst/>
            <a:rect l="l" t="t" r="r" b="b"/>
            <a:pathLst>
              <a:path w="4564482" h="1364098">
                <a:moveTo>
                  <a:pt x="0" y="0"/>
                </a:moveTo>
                <a:lnTo>
                  <a:pt x="4564482" y="0"/>
                </a:lnTo>
                <a:lnTo>
                  <a:pt x="4564482" y="1364098"/>
                </a:lnTo>
                <a:lnTo>
                  <a:pt x="0" y="13640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20" name="Group 20"/>
          <p:cNvGrpSpPr/>
          <p:nvPr/>
        </p:nvGrpSpPr>
        <p:grpSpPr>
          <a:xfrm>
            <a:off x="4406168" y="2914925"/>
            <a:ext cx="1538209" cy="558778"/>
            <a:chOff x="0" y="0"/>
            <a:chExt cx="2050945" cy="7450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50945" cy="745038"/>
            </a:xfrm>
            <a:custGeom>
              <a:avLst/>
              <a:gdLst/>
              <a:ahLst/>
              <a:cxnLst/>
              <a:rect l="l" t="t" r="r" b="b"/>
              <a:pathLst>
                <a:path w="2050945" h="745038">
                  <a:moveTo>
                    <a:pt x="0" y="0"/>
                  </a:moveTo>
                  <a:lnTo>
                    <a:pt x="2050945" y="0"/>
                  </a:lnTo>
                  <a:lnTo>
                    <a:pt x="2050945" y="745038"/>
                  </a:lnTo>
                  <a:lnTo>
                    <a:pt x="0" y="745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82386" t="-188068" b="-1443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41379"/>
              <a:ext cx="2050945" cy="2702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Noticia Text Bold"/>
                </a:rPr>
                <a:t>Alpaca Heuristic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91553" y="-4894060"/>
            <a:ext cx="7878866" cy="7209162"/>
          </a:xfrm>
          <a:custGeom>
            <a:avLst/>
            <a:gdLst/>
            <a:ahLst/>
            <a:cxnLst/>
            <a:rect l="l" t="t" r="r" b="b"/>
            <a:pathLst>
              <a:path w="7878866" h="7209162">
                <a:moveTo>
                  <a:pt x="0" y="0"/>
                </a:moveTo>
                <a:lnTo>
                  <a:pt x="7878867" y="0"/>
                </a:lnTo>
                <a:lnTo>
                  <a:pt x="7878867" y="7209163"/>
                </a:lnTo>
                <a:lnTo>
                  <a:pt x="0" y="7209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341" y="129463"/>
            <a:ext cx="4124078" cy="2939343"/>
          </a:xfrm>
          <a:custGeom>
            <a:avLst/>
            <a:gdLst/>
            <a:ahLst/>
            <a:cxnLst/>
            <a:rect l="l" t="t" r="r" b="b"/>
            <a:pathLst>
              <a:path w="4124078" h="2939343">
                <a:moveTo>
                  <a:pt x="0" y="0"/>
                </a:moveTo>
                <a:lnTo>
                  <a:pt x="4124078" y="0"/>
                </a:lnTo>
                <a:lnTo>
                  <a:pt x="4124078" y="2939342"/>
                </a:lnTo>
                <a:lnTo>
                  <a:pt x="0" y="293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792033"/>
              </p:ext>
            </p:extLst>
          </p:nvPr>
        </p:nvGraphicFramePr>
        <p:xfrm>
          <a:off x="561580" y="3452369"/>
          <a:ext cx="10048245" cy="6661578"/>
        </p:xfrm>
        <a:graphic>
          <a:graphicData uri="http://schemas.openxmlformats.org/drawingml/2006/table">
            <a:tbl>
              <a:tblPr/>
              <a:tblGrid>
                <a:gridCol w="334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9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9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47972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Chewy Bold"/>
                        </a:rPr>
                        <a:t>EM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Chewy Bold"/>
                        </a:rPr>
                        <a:t>ROGUE-L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366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Chewy"/>
                        </a:rPr>
                        <a:t>TK-Instruct</a:t>
                      </a: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Chewy"/>
                        </a:rPr>
                        <a:t>(Reproduced)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000000"/>
                          </a:solidFill>
                          <a:latin typeface="Chewy"/>
                        </a:rPr>
                        <a:t>28.25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000000"/>
                          </a:solidFill>
                          <a:latin typeface="Chewy"/>
                        </a:rPr>
                        <a:t>46.21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3663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Chewy"/>
                        </a:rPr>
                        <a:t>Integrated Model </a:t>
                      </a:r>
                      <a:endParaRPr lang="en-US" sz="1100"/>
                    </a:p>
                    <a:p>
                      <a:pPr algn="ctr">
                        <a:lnSpc>
                          <a:spcPts val="4059"/>
                        </a:lnSpc>
                      </a:pPr>
                      <a:r>
                        <a:rPr lang="en-US" sz="2899">
                          <a:solidFill>
                            <a:srgbClr val="7D36DA"/>
                          </a:solidFill>
                          <a:latin typeface="Chewy"/>
                        </a:rPr>
                        <a:t>Alpaca (Raw)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000000"/>
                          </a:solidFill>
                          <a:latin typeface="Chewy"/>
                        </a:rPr>
                        <a:t>27.65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>
                          <a:solidFill>
                            <a:srgbClr val="000000"/>
                          </a:solidFill>
                          <a:latin typeface="Chewy"/>
                        </a:rPr>
                        <a:t>45.89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6280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Chewy"/>
                        </a:rPr>
                        <a:t>Integrated Model </a:t>
                      </a:r>
                      <a:r>
                        <a:rPr lang="en-US" sz="2899">
                          <a:solidFill>
                            <a:srgbClr val="7D36DA"/>
                          </a:solidFill>
                          <a:latin typeface="Chewy"/>
                        </a:rPr>
                        <a:t>Alpaca</a:t>
                      </a:r>
                      <a:r>
                        <a:rPr lang="en-US" sz="2899">
                          <a:solidFill>
                            <a:srgbClr val="000000"/>
                          </a:solidFill>
                          <a:latin typeface="Chewy"/>
                        </a:rPr>
                        <a:t> + </a:t>
                      </a:r>
                      <a:r>
                        <a:rPr lang="en-US" sz="2899">
                          <a:solidFill>
                            <a:srgbClr val="FF7900"/>
                          </a:solidFill>
                          <a:latin typeface="Chewy"/>
                        </a:rPr>
                        <a:t>Tk-instruct Format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 dirty="0">
                          <a:solidFill>
                            <a:srgbClr val="F257D9"/>
                          </a:solidFill>
                          <a:latin typeface="Chewy"/>
                        </a:rPr>
                        <a:t>28.67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 dirty="0">
                          <a:solidFill>
                            <a:srgbClr val="F257D9"/>
                          </a:solidFill>
                          <a:latin typeface="Chewy"/>
                        </a:rPr>
                        <a:t>47.9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6324600" y="8275297"/>
            <a:ext cx="1179302" cy="1637919"/>
          </a:xfrm>
          <a:custGeom>
            <a:avLst/>
            <a:gdLst/>
            <a:ahLst/>
            <a:cxnLst/>
            <a:rect l="l" t="t" r="r" b="b"/>
            <a:pathLst>
              <a:path w="1179302" h="1637919">
                <a:moveTo>
                  <a:pt x="0" y="0"/>
                </a:moveTo>
                <a:lnTo>
                  <a:pt x="1179302" y="0"/>
                </a:lnTo>
                <a:lnTo>
                  <a:pt x="1179302" y="1637919"/>
                </a:lnTo>
                <a:lnTo>
                  <a:pt x="0" y="1637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35380" y="564832"/>
            <a:ext cx="14017240" cy="196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 dirty="0">
                <a:solidFill>
                  <a:srgbClr val="000000"/>
                </a:solidFill>
                <a:latin typeface="Chewy"/>
              </a:rPr>
              <a:t>Analysis - General Result</a:t>
            </a:r>
          </a:p>
          <a:p>
            <a:pPr algn="ctr">
              <a:lnSpc>
                <a:spcPts val="7920"/>
              </a:lnSpc>
            </a:pPr>
            <a:r>
              <a:rPr lang="en-US" sz="4400" dirty="0">
                <a:solidFill>
                  <a:srgbClr val="000000"/>
                </a:solidFill>
                <a:latin typeface="Chewy"/>
              </a:rPr>
              <a:t>(Based on SUPER-NAT Benchmark)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41010" y="3624556"/>
            <a:ext cx="6118290" cy="465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257D9"/>
                </a:solidFill>
                <a:latin typeface="Chewy"/>
              </a:rPr>
              <a:t>Raw Integration hurts the performance</a:t>
            </a:r>
            <a:r>
              <a:rPr lang="en-US" sz="2899" dirty="0">
                <a:solidFill>
                  <a:srgbClr val="000000"/>
                </a:solidFill>
                <a:latin typeface="Chewy"/>
              </a:rPr>
              <a:t>: the difference in format may lead to confusion during training</a:t>
            </a:r>
          </a:p>
          <a:p>
            <a:pPr algn="just">
              <a:lnSpc>
                <a:spcPts val="4059"/>
              </a:lnSpc>
            </a:pPr>
            <a:endParaRPr lang="en-US" sz="2899" dirty="0">
              <a:solidFill>
                <a:srgbClr val="000000"/>
              </a:solidFill>
              <a:latin typeface="Chewy"/>
            </a:endParaRPr>
          </a:p>
          <a:p>
            <a:pPr marL="626104" lvl="1" indent="-313052" algn="just">
              <a:lnSpc>
                <a:spcPts val="4059"/>
              </a:lnSpc>
              <a:buFont typeface="Arial"/>
              <a:buChar char="•"/>
            </a:pPr>
            <a:r>
              <a:rPr lang="en-US" sz="2899" dirty="0">
                <a:solidFill>
                  <a:srgbClr val="F257D9"/>
                </a:solidFill>
                <a:latin typeface="Chewy"/>
              </a:rPr>
              <a:t>Integration with synthetic data improve performance</a:t>
            </a:r>
            <a:r>
              <a:rPr lang="en-US" sz="2899" dirty="0">
                <a:solidFill>
                  <a:srgbClr val="000000"/>
                </a:solidFill>
                <a:latin typeface="Chewy"/>
              </a:rPr>
              <a:t>: machine-made data may have introduced “new element” to help handle diverse task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293C574-D881-1209-1C6C-D077C815657D}"/>
              </a:ext>
            </a:extLst>
          </p:cNvPr>
          <p:cNvSpPr/>
          <p:nvPr/>
        </p:nvSpPr>
        <p:spPr>
          <a:xfrm>
            <a:off x="9430523" y="8289236"/>
            <a:ext cx="1179302" cy="1637919"/>
          </a:xfrm>
          <a:custGeom>
            <a:avLst/>
            <a:gdLst/>
            <a:ahLst/>
            <a:cxnLst/>
            <a:rect l="l" t="t" r="r" b="b"/>
            <a:pathLst>
              <a:path w="1179302" h="1637919">
                <a:moveTo>
                  <a:pt x="0" y="0"/>
                </a:moveTo>
                <a:lnTo>
                  <a:pt x="1179302" y="0"/>
                </a:lnTo>
                <a:lnTo>
                  <a:pt x="1179302" y="1637919"/>
                </a:lnTo>
                <a:lnTo>
                  <a:pt x="0" y="1637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40478" y="-6187853"/>
            <a:ext cx="7878866" cy="7209162"/>
          </a:xfrm>
          <a:custGeom>
            <a:avLst/>
            <a:gdLst/>
            <a:ahLst/>
            <a:cxnLst/>
            <a:rect l="l" t="t" r="r" b="b"/>
            <a:pathLst>
              <a:path w="7878866" h="7209162">
                <a:moveTo>
                  <a:pt x="0" y="0"/>
                </a:moveTo>
                <a:lnTo>
                  <a:pt x="7878866" y="0"/>
                </a:lnTo>
                <a:lnTo>
                  <a:pt x="7878866" y="7209163"/>
                </a:lnTo>
                <a:lnTo>
                  <a:pt x="0" y="7209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9865" y="1824003"/>
            <a:ext cx="6879029" cy="5687435"/>
          </a:xfrm>
          <a:custGeom>
            <a:avLst/>
            <a:gdLst/>
            <a:ahLst/>
            <a:cxnLst/>
            <a:rect l="l" t="t" r="r" b="b"/>
            <a:pathLst>
              <a:path w="6879029" h="5687435">
                <a:moveTo>
                  <a:pt x="0" y="0"/>
                </a:moveTo>
                <a:lnTo>
                  <a:pt x="6879029" y="0"/>
                </a:lnTo>
                <a:lnTo>
                  <a:pt x="6879029" y="5687434"/>
                </a:lnTo>
                <a:lnTo>
                  <a:pt x="0" y="568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9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6000">
            <a:off x="8126215" y="1879151"/>
            <a:ext cx="10273926" cy="449387"/>
          </a:xfrm>
          <a:custGeom>
            <a:avLst/>
            <a:gdLst/>
            <a:ahLst/>
            <a:cxnLst/>
            <a:rect l="l" t="t" r="r" b="b"/>
            <a:pathLst>
              <a:path w="10273926" h="449387">
                <a:moveTo>
                  <a:pt x="0" y="17930"/>
                </a:moveTo>
                <a:lnTo>
                  <a:pt x="10273173" y="0"/>
                </a:lnTo>
                <a:lnTo>
                  <a:pt x="10273926" y="431457"/>
                </a:lnTo>
                <a:lnTo>
                  <a:pt x="753" y="449387"/>
                </a:lnTo>
                <a:lnTo>
                  <a:pt x="0" y="17930"/>
                </a:lnTo>
                <a:close/>
              </a:path>
            </a:pathLst>
          </a:custGeom>
          <a:blipFill>
            <a:blip r:embed="rId4"/>
            <a:stretch>
              <a:fillRect l="-456" t="-132449" b="-16608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018894" y="3564416"/>
            <a:ext cx="829229" cy="379372"/>
          </a:xfrm>
          <a:custGeom>
            <a:avLst/>
            <a:gdLst/>
            <a:ahLst/>
            <a:cxnLst/>
            <a:rect l="l" t="t" r="r" b="b"/>
            <a:pathLst>
              <a:path w="829229" h="379372">
                <a:moveTo>
                  <a:pt x="0" y="0"/>
                </a:moveTo>
                <a:lnTo>
                  <a:pt x="829229" y="0"/>
                </a:lnTo>
                <a:lnTo>
                  <a:pt x="829229" y="379373"/>
                </a:lnTo>
                <a:lnTo>
                  <a:pt x="0" y="379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173096" y="5279997"/>
            <a:ext cx="9800396" cy="759554"/>
          </a:xfrm>
          <a:custGeom>
            <a:avLst/>
            <a:gdLst/>
            <a:ahLst/>
            <a:cxnLst/>
            <a:rect l="l" t="t" r="r" b="b"/>
            <a:pathLst>
              <a:path w="9800396" h="759554">
                <a:moveTo>
                  <a:pt x="0" y="0"/>
                </a:moveTo>
                <a:lnTo>
                  <a:pt x="9800396" y="0"/>
                </a:lnTo>
                <a:lnTo>
                  <a:pt x="9800396" y="759554"/>
                </a:lnTo>
                <a:lnTo>
                  <a:pt x="0" y="7595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08701" b="-5496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088446" y="1824003"/>
            <a:ext cx="377256" cy="531346"/>
          </a:xfrm>
          <a:custGeom>
            <a:avLst/>
            <a:gdLst/>
            <a:ahLst/>
            <a:cxnLst/>
            <a:rect l="l" t="t" r="r" b="b"/>
            <a:pathLst>
              <a:path w="377256" h="531346">
                <a:moveTo>
                  <a:pt x="0" y="0"/>
                </a:moveTo>
                <a:lnTo>
                  <a:pt x="377255" y="0"/>
                </a:lnTo>
                <a:lnTo>
                  <a:pt x="377255" y="531345"/>
                </a:lnTo>
                <a:lnTo>
                  <a:pt x="0" y="5313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088446" y="5253089"/>
            <a:ext cx="414040" cy="601147"/>
          </a:xfrm>
          <a:custGeom>
            <a:avLst/>
            <a:gdLst/>
            <a:ahLst/>
            <a:cxnLst/>
            <a:rect l="l" t="t" r="r" b="b"/>
            <a:pathLst>
              <a:path w="414040" h="601147">
                <a:moveTo>
                  <a:pt x="0" y="0"/>
                </a:moveTo>
                <a:lnTo>
                  <a:pt x="414040" y="0"/>
                </a:lnTo>
                <a:lnTo>
                  <a:pt x="414040" y="601146"/>
                </a:lnTo>
                <a:lnTo>
                  <a:pt x="0" y="6011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211811" y="3378442"/>
            <a:ext cx="9988207" cy="1568981"/>
          </a:xfrm>
          <a:custGeom>
            <a:avLst/>
            <a:gdLst/>
            <a:ahLst/>
            <a:cxnLst/>
            <a:rect l="l" t="t" r="r" b="b"/>
            <a:pathLst>
              <a:path w="9988207" h="1568981">
                <a:moveTo>
                  <a:pt x="0" y="0"/>
                </a:moveTo>
                <a:lnTo>
                  <a:pt x="9988207" y="0"/>
                </a:lnTo>
                <a:lnTo>
                  <a:pt x="9988207" y="1568981"/>
                </a:lnTo>
                <a:lnTo>
                  <a:pt x="0" y="15689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173096" y="7016000"/>
            <a:ext cx="10187961" cy="844752"/>
          </a:xfrm>
          <a:custGeom>
            <a:avLst/>
            <a:gdLst/>
            <a:ahLst/>
            <a:cxnLst/>
            <a:rect l="l" t="t" r="r" b="b"/>
            <a:pathLst>
              <a:path w="10187961" h="844752">
                <a:moveTo>
                  <a:pt x="0" y="0"/>
                </a:moveTo>
                <a:lnTo>
                  <a:pt x="10187961" y="0"/>
                </a:lnTo>
                <a:lnTo>
                  <a:pt x="10187961" y="844752"/>
                </a:lnTo>
                <a:lnTo>
                  <a:pt x="0" y="8447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35380" y="564832"/>
            <a:ext cx="14017240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000000"/>
                </a:solidFill>
                <a:latin typeface="Chewy"/>
              </a:rPr>
              <a:t>Analysis - Task Type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5029" y="8117927"/>
            <a:ext cx="17228710" cy="132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164" lvl="1" indent="-408082" algn="just">
              <a:lnSpc>
                <a:spcPts val="5292"/>
              </a:lnSpc>
              <a:buFont typeface="Arial"/>
              <a:buChar char="•"/>
            </a:pPr>
            <a:r>
              <a:rPr lang="en-US" sz="3780" dirty="0">
                <a:solidFill>
                  <a:srgbClr val="F257D9"/>
                </a:solidFill>
                <a:latin typeface="Chewy"/>
              </a:rPr>
              <a:t>Improved performance</a:t>
            </a:r>
            <a:r>
              <a:rPr lang="en-US" sz="3780" dirty="0">
                <a:solidFill>
                  <a:srgbClr val="000000"/>
                </a:solidFill>
                <a:latin typeface="Chewy"/>
              </a:rPr>
              <a:t>:  Task involving understanding long context.</a:t>
            </a:r>
          </a:p>
          <a:p>
            <a:pPr algn="just">
              <a:lnSpc>
                <a:spcPts val="5292"/>
              </a:lnSpc>
            </a:pPr>
            <a:endParaRPr lang="en-US" sz="3780" dirty="0">
              <a:solidFill>
                <a:srgbClr val="000000"/>
              </a:solidFill>
              <a:latin typeface="Chew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869384" y="2456939"/>
            <a:ext cx="9367540" cy="789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51"/>
              </a:lnSpc>
              <a:spcBef>
                <a:spcPct val="0"/>
              </a:spcBef>
            </a:pPr>
            <a:r>
              <a:rPr lang="en-US" sz="1537">
                <a:solidFill>
                  <a:srgbClr val="000000"/>
                </a:solidFill>
                <a:latin typeface="Chewy"/>
              </a:rPr>
              <a:t>Definition: In this task, you're </a:t>
            </a:r>
            <a:r>
              <a:rPr lang="en-US" sz="1537">
                <a:solidFill>
                  <a:srgbClr val="56B48C"/>
                </a:solidFill>
                <a:latin typeface="Chewy"/>
              </a:rPr>
              <a:t>given a question</a:t>
            </a:r>
            <a:r>
              <a:rPr lang="en-US" sz="1537">
                <a:solidFill>
                  <a:srgbClr val="000000"/>
                </a:solidFill>
                <a:latin typeface="Chewy"/>
              </a:rPr>
              <a:t>, along with a </a:t>
            </a:r>
            <a:r>
              <a:rPr lang="en-US" sz="1537">
                <a:solidFill>
                  <a:srgbClr val="56B48C"/>
                </a:solidFill>
                <a:latin typeface="Chewy"/>
              </a:rPr>
              <a:t>context passage</a:t>
            </a:r>
            <a:r>
              <a:rPr lang="en-US" sz="1537">
                <a:solidFill>
                  <a:srgbClr val="000000"/>
                </a:solidFill>
                <a:latin typeface="Chewy"/>
              </a:rPr>
              <a:t> which has extra information available on certain terms mentioned in it, i.e., the proper nouns in the passage. Your job is to </a:t>
            </a:r>
            <a:r>
              <a:rPr lang="en-US" sz="1537">
                <a:solidFill>
                  <a:srgbClr val="56B48C"/>
                </a:solidFill>
                <a:latin typeface="Chewy"/>
              </a:rPr>
              <a:t>determine whether information from more than one term is needed to answer the question</a:t>
            </a:r>
            <a:r>
              <a:rPr lang="en-US" sz="1537">
                <a:solidFill>
                  <a:srgbClr val="000000"/>
                </a:solidFill>
                <a:latin typeface="Chewy"/>
              </a:rPr>
              <a:t>. Indicate your choice as </a:t>
            </a:r>
            <a:r>
              <a:rPr lang="en-US" sz="1537">
                <a:solidFill>
                  <a:srgbClr val="F257D9"/>
                </a:solidFill>
                <a:latin typeface="Chewy"/>
              </a:rPr>
              <a:t>`a` for Yes or `b` for No.</a:t>
            </a:r>
          </a:p>
        </p:txBody>
      </p:sp>
      <p:sp>
        <p:nvSpPr>
          <p:cNvPr id="14" name="TextBox 14"/>
          <p:cNvSpPr txBox="1"/>
          <p:nvPr/>
        </p:nvSpPr>
        <p:spPr>
          <a:xfrm rot="-589980">
            <a:off x="7896449" y="2447243"/>
            <a:ext cx="858400" cy="712797"/>
          </a:xfrm>
          <a:prstGeom prst="rect">
            <a:avLst/>
          </a:prstGeom>
          <a:solidFill>
            <a:srgbClr val="FF7800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6"/>
              </a:lnSpc>
              <a:spcBef>
                <a:spcPct val="0"/>
              </a:spcBef>
            </a:pPr>
            <a:r>
              <a:rPr lang="en-US" sz="2047" spc="-81" dirty="0">
                <a:solidFill>
                  <a:srgbClr val="000000"/>
                </a:solidFill>
                <a:latin typeface="Carollo Playscript"/>
              </a:rPr>
              <a:t>Task 232</a:t>
            </a:r>
          </a:p>
        </p:txBody>
      </p:sp>
      <p:sp>
        <p:nvSpPr>
          <p:cNvPr id="15" name="TextBox 15"/>
          <p:cNvSpPr txBox="1"/>
          <p:nvPr/>
        </p:nvSpPr>
        <p:spPr>
          <a:xfrm rot="-589980">
            <a:off x="7947101" y="5222126"/>
            <a:ext cx="757094" cy="680291"/>
          </a:xfrm>
          <a:prstGeom prst="rect">
            <a:avLst/>
          </a:prstGeom>
          <a:solidFill>
            <a:srgbClr val="FF7800"/>
          </a:solidFill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28"/>
              </a:lnSpc>
              <a:spcBef>
                <a:spcPct val="0"/>
              </a:spcBef>
            </a:pPr>
            <a:r>
              <a:rPr lang="en-US" sz="1949" spc="-77" dirty="0">
                <a:solidFill>
                  <a:srgbClr val="000000"/>
                </a:solidFill>
                <a:latin typeface="Carollo Playscript"/>
              </a:rPr>
              <a:t>Task 200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88446" y="5938074"/>
            <a:ext cx="9077160" cy="1056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51"/>
              </a:lnSpc>
              <a:spcBef>
                <a:spcPct val="0"/>
              </a:spcBef>
            </a:pPr>
            <a:r>
              <a:rPr lang="en-US" sz="1537">
                <a:solidFill>
                  <a:srgbClr val="000000"/>
                </a:solidFill>
                <a:latin typeface="Chewy"/>
              </a:rPr>
              <a:t>Definition: In this task, you're </a:t>
            </a:r>
            <a:r>
              <a:rPr lang="en-US" sz="1537">
                <a:solidFill>
                  <a:srgbClr val="56B48C"/>
                </a:solidFill>
                <a:latin typeface="Chewy"/>
              </a:rPr>
              <a:t>given a statement and three sentences as choices</a:t>
            </a:r>
            <a:r>
              <a:rPr lang="en-US" sz="1537">
                <a:solidFill>
                  <a:srgbClr val="000000"/>
                </a:solidFill>
                <a:latin typeface="Chewy"/>
              </a:rPr>
              <a:t>. Your job is to </a:t>
            </a:r>
            <a:r>
              <a:rPr lang="en-US" sz="1537">
                <a:solidFill>
                  <a:srgbClr val="56B48C"/>
                </a:solidFill>
                <a:latin typeface="Chewy"/>
              </a:rPr>
              <a:t>determine which sentence can be inferred from the statement</a:t>
            </a:r>
            <a:r>
              <a:rPr lang="en-US" sz="1537">
                <a:solidFill>
                  <a:srgbClr val="000000"/>
                </a:solidFill>
                <a:latin typeface="Chewy"/>
              </a:rPr>
              <a:t>. Incorrect choices change the meaning in important ways or have details that are not mentioned in the statement. </a:t>
            </a:r>
            <a:r>
              <a:rPr lang="en-US" sz="1537">
                <a:solidFill>
                  <a:srgbClr val="F257D9"/>
                </a:solidFill>
                <a:latin typeface="Chewy"/>
              </a:rPr>
              <a:t>Indicate your answer as 1,2, or 3 </a:t>
            </a:r>
            <a:r>
              <a:rPr lang="en-US" sz="1537">
                <a:solidFill>
                  <a:srgbClr val="000000"/>
                </a:solidFill>
                <a:latin typeface="Chewy"/>
              </a:rPr>
              <a:t>corresponding to the choice number of the selected sentence.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861565-8E76-3C41-24C5-2917D1646936}"/>
              </a:ext>
            </a:extLst>
          </p:cNvPr>
          <p:cNvSpPr txBox="1"/>
          <p:nvPr/>
        </p:nvSpPr>
        <p:spPr>
          <a:xfrm>
            <a:off x="139865" y="8965197"/>
            <a:ext cx="11006050" cy="73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16164" lvl="1" indent="-408082" algn="just">
              <a:lnSpc>
                <a:spcPts val="5292"/>
              </a:lnSpc>
              <a:buFont typeface="Arial"/>
              <a:buChar char="•"/>
            </a:pPr>
            <a:r>
              <a:rPr lang="en-US" sz="3780" dirty="0">
                <a:solidFill>
                  <a:srgbClr val="F257D9"/>
                </a:solidFill>
                <a:latin typeface="Chewy"/>
              </a:rPr>
              <a:t>Weakened performance</a:t>
            </a:r>
            <a:r>
              <a:rPr lang="en-US" sz="3780" dirty="0">
                <a:solidFill>
                  <a:srgbClr val="000000"/>
                </a:solidFill>
                <a:latin typeface="Chewy"/>
              </a:rPr>
              <a:t>:  Textual entailment tasks.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 animBg="1"/>
      <p:bldP spid="15" grpId="0" animBg="1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91553" y="-4894060"/>
            <a:ext cx="7878866" cy="7209162"/>
          </a:xfrm>
          <a:custGeom>
            <a:avLst/>
            <a:gdLst/>
            <a:ahLst/>
            <a:cxnLst/>
            <a:rect l="l" t="t" r="r" b="b"/>
            <a:pathLst>
              <a:path w="7878866" h="7209162">
                <a:moveTo>
                  <a:pt x="0" y="0"/>
                </a:moveTo>
                <a:lnTo>
                  <a:pt x="7878867" y="0"/>
                </a:lnTo>
                <a:lnTo>
                  <a:pt x="7878867" y="7209163"/>
                </a:lnTo>
                <a:lnTo>
                  <a:pt x="0" y="7209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67292" y="87355"/>
            <a:ext cx="2264546" cy="2227747"/>
          </a:xfrm>
          <a:custGeom>
            <a:avLst/>
            <a:gdLst/>
            <a:ahLst/>
            <a:cxnLst/>
            <a:rect l="l" t="t" r="r" b="b"/>
            <a:pathLst>
              <a:path w="2264546" h="2227747">
                <a:moveTo>
                  <a:pt x="0" y="0"/>
                </a:moveTo>
                <a:lnTo>
                  <a:pt x="2264547" y="0"/>
                </a:lnTo>
                <a:lnTo>
                  <a:pt x="2264547" y="2227748"/>
                </a:lnTo>
                <a:lnTo>
                  <a:pt x="0" y="2227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67292" y="3665562"/>
          <a:ext cx="8176112" cy="4286251"/>
        </p:xfrm>
        <a:graphic>
          <a:graphicData uri="http://schemas.openxmlformats.org/drawingml/2006/table">
            <a:tbl>
              <a:tblPr/>
              <a:tblGrid>
                <a:gridCol w="3646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9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049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Chewy Bold"/>
                        </a:rPr>
                        <a:t>Model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Chewy Bold"/>
                        </a:rPr>
                        <a:t>Average Character Length of Target of Better Tasks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8601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 dirty="0">
                          <a:solidFill>
                            <a:srgbClr val="000000"/>
                          </a:solidFill>
                          <a:latin typeface="Chewy"/>
                        </a:rPr>
                        <a:t>SUPER + Alpaca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 dirty="0">
                          <a:solidFill>
                            <a:srgbClr val="6857F2"/>
                          </a:solidFill>
                          <a:latin typeface="Chewy"/>
                        </a:rPr>
                        <a:t>95.4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8601">
                <a:tc>
                  <a:txBody>
                    <a:bodyPr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Chewy"/>
                        </a:rPr>
                        <a:t>SUPER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299"/>
                        </a:lnSpc>
                        <a:defRPr/>
                      </a:pPr>
                      <a:r>
                        <a:rPr lang="en-US" sz="4500" dirty="0">
                          <a:solidFill>
                            <a:srgbClr val="D2163A"/>
                          </a:solidFill>
                          <a:latin typeface="Chewy"/>
                        </a:rPr>
                        <a:t>33.3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2302077" y="737361"/>
            <a:ext cx="14017240" cy="1070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 dirty="0">
                <a:solidFill>
                  <a:srgbClr val="000000"/>
                </a:solidFill>
                <a:latin typeface="Chewy"/>
              </a:rPr>
              <a:t>Analysis - Traits and Case Study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144000" y="3116532"/>
          <a:ext cx="8977304" cy="5648325"/>
        </p:xfrm>
        <a:graphic>
          <a:graphicData uri="http://schemas.openxmlformats.org/drawingml/2006/table">
            <a:tbl>
              <a:tblPr/>
              <a:tblGrid>
                <a:gridCol w="244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6601">
                <a:tc gridSpan="2">
                  <a:txBody>
                    <a:bodyPr/>
                    <a:lstStyle/>
                    <a:p>
                      <a:pPr marL="480414" lvl="1" indent="-240207" algn="l">
                        <a:lnSpc>
                          <a:spcPts val="311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25">
                          <a:solidFill>
                            <a:srgbClr val="000000"/>
                          </a:solidFill>
                          <a:latin typeface="Chewy"/>
                        </a:rPr>
                        <a:t>Instruction: Given an ambiguous question, provide one question which clarifies the input question.</a:t>
                      </a:r>
                      <a:endParaRPr lang="en-US" sz="1100"/>
                    </a:p>
                    <a:p>
                      <a:pPr marL="480414" lvl="1" indent="-240207">
                        <a:lnSpc>
                          <a:spcPts val="3115"/>
                        </a:lnSpc>
                        <a:buFont typeface="Arial"/>
                        <a:buChar char="•"/>
                      </a:pPr>
                      <a:r>
                        <a:rPr lang="en-US" sz="2225">
                          <a:solidFill>
                            <a:srgbClr val="000000"/>
                          </a:solidFill>
                          <a:latin typeface="Chewy"/>
                        </a:rPr>
                        <a:t>Input: With what are the german die br\u00fccke artists associated?</a:t>
                      </a:r>
                    </a:p>
                    <a:p>
                      <a:pPr marL="480414" lvl="1" indent="-240207">
                        <a:lnSpc>
                          <a:spcPts val="3115"/>
                        </a:lnSpc>
                        <a:buFont typeface="Arial"/>
                        <a:buChar char="•"/>
                      </a:pPr>
                      <a:r>
                        <a:rPr lang="en-US" sz="2225">
                          <a:solidFill>
                            <a:srgbClr val="000000"/>
                          </a:solidFill>
                          <a:latin typeface="Chewy"/>
                        </a:rPr>
                        <a:t>Target: </a:t>
                      </a:r>
                      <a:r>
                        <a:rPr lang="en-US" sz="2225">
                          <a:solidFill>
                            <a:srgbClr val="02B38C"/>
                          </a:solidFill>
                          <a:latin typeface="Chewy"/>
                        </a:rPr>
                        <a:t>With what group are the german die br\u00fccke artists associated?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480414" lvl="1" indent="-240207" algn="l">
                        <a:lnSpc>
                          <a:spcPts val="3115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225">
                          <a:solidFill>
                            <a:srgbClr val="000000"/>
                          </a:solidFill>
                          <a:latin typeface="Chewy"/>
                        </a:rPr>
                        <a:t>Instruction: Given an ambiguous question, provide one question which clarifies the input question.</a:t>
                      </a:r>
                      <a:endParaRPr lang="en-US" sz="1100"/>
                    </a:p>
                    <a:p>
                      <a:pPr marL="480414" lvl="1" indent="-240207">
                        <a:lnSpc>
                          <a:spcPts val="3115"/>
                        </a:lnSpc>
                        <a:buFont typeface="Arial"/>
                        <a:buChar char="•"/>
                      </a:pPr>
                      <a:r>
                        <a:rPr lang="en-US" sz="2225">
                          <a:solidFill>
                            <a:srgbClr val="000000"/>
                          </a:solidFill>
                          <a:latin typeface="Chewy"/>
                        </a:rPr>
                        <a:t>Input: With what are the german die br\u00fccke artists associated?</a:t>
                      </a:r>
                    </a:p>
                    <a:p>
                      <a:pPr marL="480414" lvl="1" indent="-240207">
                        <a:lnSpc>
                          <a:spcPts val="3115"/>
                        </a:lnSpc>
                        <a:buFont typeface="Arial"/>
                        <a:buChar char="•"/>
                      </a:pPr>
                      <a:r>
                        <a:rPr lang="en-US" sz="2225">
                          <a:solidFill>
                            <a:srgbClr val="000000"/>
                          </a:solidFill>
                          <a:latin typeface="Chewy"/>
                        </a:rPr>
                        <a:t>Target: </a:t>
                      </a:r>
                      <a:r>
                        <a:rPr lang="en-US" sz="2225">
                          <a:solidFill>
                            <a:srgbClr val="02B38C"/>
                          </a:solidFill>
                          <a:latin typeface="Chewy"/>
                        </a:rPr>
                        <a:t>With what group are the german die br\u00fccke artists associated?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610">
                <a:tc>
                  <a:txBody>
                    <a:bodyPr/>
                    <a:lstStyle/>
                    <a:p>
                      <a:pPr algn="l">
                        <a:lnSpc>
                          <a:spcPts val="3675"/>
                        </a:lnSpc>
                        <a:defRPr/>
                      </a:pPr>
                      <a:r>
                        <a:rPr lang="en-US" sz="2625">
                          <a:solidFill>
                            <a:srgbClr val="000000"/>
                          </a:solidFill>
                          <a:latin typeface="Chewy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75"/>
                        </a:lnSpc>
                        <a:defRPr/>
                      </a:pPr>
                      <a:r>
                        <a:rPr lang="en-US" sz="2625">
                          <a:solidFill>
                            <a:srgbClr val="000000"/>
                          </a:solidFill>
                          <a:latin typeface="Chewy"/>
                        </a:rPr>
                        <a:t>Predictions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610">
                <a:tc>
                  <a:txBody>
                    <a:bodyPr/>
                    <a:lstStyle/>
                    <a:p>
                      <a:pPr algn="l">
                        <a:lnSpc>
                          <a:spcPts val="3675"/>
                        </a:lnSpc>
                        <a:defRPr/>
                      </a:pPr>
                      <a:r>
                        <a:rPr lang="en-US" sz="2625">
                          <a:solidFill>
                            <a:srgbClr val="000000"/>
                          </a:solidFill>
                          <a:latin typeface="Chewy"/>
                        </a:rPr>
                        <a:t>Super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75"/>
                        </a:lnSpc>
                        <a:defRPr/>
                      </a:pPr>
                      <a:r>
                        <a:rPr lang="en-US" sz="2625">
                          <a:solidFill>
                            <a:srgbClr val="D2163A"/>
                          </a:solidFill>
                          <a:latin typeface="Chewy"/>
                        </a:rPr>
                        <a:t>Die Br\u00fccke is a German rock band.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0504">
                <a:tc>
                  <a:txBody>
                    <a:bodyPr/>
                    <a:lstStyle/>
                    <a:p>
                      <a:pPr algn="l">
                        <a:lnSpc>
                          <a:spcPts val="3675"/>
                        </a:lnSpc>
                        <a:defRPr/>
                      </a:pPr>
                      <a:r>
                        <a:rPr lang="en-US" sz="2625">
                          <a:solidFill>
                            <a:srgbClr val="000000"/>
                          </a:solidFill>
                          <a:latin typeface="Chewy"/>
                        </a:rPr>
                        <a:t>Super+Alpaca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675"/>
                        </a:lnSpc>
                        <a:defRPr/>
                      </a:pPr>
                      <a:r>
                        <a:rPr lang="en-US" sz="2625" dirty="0">
                          <a:solidFill>
                            <a:srgbClr val="6857F2"/>
                          </a:solidFill>
                          <a:latin typeface="Chewy"/>
                        </a:rPr>
                        <a:t>What are the German die </a:t>
                      </a:r>
                      <a:r>
                        <a:rPr lang="en-US" sz="2625" dirty="0" err="1">
                          <a:solidFill>
                            <a:srgbClr val="6857F2"/>
                          </a:solidFill>
                          <a:latin typeface="Chewy"/>
                        </a:rPr>
                        <a:t>br</a:t>
                      </a:r>
                      <a:r>
                        <a:rPr lang="en-US" sz="2625" dirty="0">
                          <a:solidFill>
                            <a:srgbClr val="6857F2"/>
                          </a:solidFill>
                          <a:latin typeface="Chewy"/>
                        </a:rPr>
                        <a:t>\u00fccke artists associated with?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059290" y="8117927"/>
            <a:ext cx="7241828" cy="64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92"/>
              </a:lnSpc>
            </a:pPr>
            <a:r>
              <a:rPr lang="en-US" sz="3780" dirty="0">
                <a:solidFill>
                  <a:srgbClr val="F257D9"/>
                </a:solidFill>
                <a:latin typeface="Chewy"/>
              </a:rPr>
              <a:t>Traits</a:t>
            </a:r>
            <a:r>
              <a:rPr lang="en-US" sz="3780" dirty="0">
                <a:solidFill>
                  <a:srgbClr val="000000"/>
                </a:solidFill>
                <a:latin typeface="Chewy"/>
              </a:rPr>
              <a:t>:  Comparatively long-winded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8814875"/>
            <a:ext cx="8977304" cy="1313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92"/>
              </a:lnSpc>
            </a:pPr>
            <a:r>
              <a:rPr lang="en-US" sz="3780">
                <a:solidFill>
                  <a:srgbClr val="F257D9"/>
                </a:solidFill>
                <a:latin typeface="Chewy"/>
              </a:rPr>
              <a:t>Case</a:t>
            </a:r>
            <a:r>
              <a:rPr lang="en-US" sz="3780">
                <a:solidFill>
                  <a:srgbClr val="000000"/>
                </a:solidFill>
                <a:latin typeface="Chewy"/>
              </a:rPr>
              <a:t>:  Higher score on EM / ROGUE-L on open-ended questions (because of long-winded?)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1650</Words>
  <Application>Microsoft Macintosh PowerPoint</Application>
  <PresentationFormat>自定义</PresentationFormat>
  <Paragraphs>212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1" baseType="lpstr">
      <vt:lpstr>Symbol</vt:lpstr>
      <vt:lpstr>Carollo Playscript</vt:lpstr>
      <vt:lpstr>Chewy Bold</vt:lpstr>
      <vt:lpstr>Vollkorn</vt:lpstr>
      <vt:lpstr>Chewy</vt:lpstr>
      <vt:lpstr>Calibri</vt:lpstr>
      <vt:lpstr>Lazydog</vt:lpstr>
      <vt:lpstr>Akzidenz-Grotesk Bold</vt:lpstr>
      <vt:lpstr>Aptos</vt:lpstr>
      <vt:lpstr>Glacial Indifference Bold</vt:lpstr>
      <vt:lpstr>Times New Roman</vt:lpstr>
      <vt:lpstr>Arial</vt:lpstr>
      <vt:lpstr>Noticia Text Bold</vt:lpstr>
      <vt:lpstr>Studly</vt:lpstr>
      <vt:lpstr>Cinzel Bold</vt:lpstr>
      <vt:lpstr>League Spartan</vt:lpstr>
      <vt:lpstr>Glacial Indifference</vt:lpstr>
      <vt:lpstr>Vollkorn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and Modern Purple and White Thesis Defense Presentation</dc:title>
  <cp:lastModifiedBy>世豪 梁</cp:lastModifiedBy>
  <cp:revision>16</cp:revision>
  <dcterms:created xsi:type="dcterms:W3CDTF">2006-08-16T00:00:00Z</dcterms:created>
  <dcterms:modified xsi:type="dcterms:W3CDTF">2023-12-19T06:41:50Z</dcterms:modified>
  <dc:identifier>DAF0bbHxBKo</dc:identifier>
</cp:coreProperties>
</file>